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3" r:id="rId2"/>
    <p:sldMasterId id="2147483687" r:id="rId3"/>
  </p:sldMasterIdLst>
  <p:notesMasterIdLst>
    <p:notesMasterId r:id="rId25"/>
  </p:notesMasterIdLst>
  <p:sldIdLst>
    <p:sldId id="258" r:id="rId4"/>
    <p:sldId id="262" r:id="rId5"/>
    <p:sldId id="263" r:id="rId6"/>
    <p:sldId id="280" r:id="rId7"/>
    <p:sldId id="277" r:id="rId8"/>
    <p:sldId id="279" r:id="rId9"/>
    <p:sldId id="266" r:id="rId10"/>
    <p:sldId id="264" r:id="rId11"/>
    <p:sldId id="268" r:id="rId12"/>
    <p:sldId id="270" r:id="rId13"/>
    <p:sldId id="271" r:id="rId14"/>
    <p:sldId id="272" r:id="rId15"/>
    <p:sldId id="273" r:id="rId16"/>
    <p:sldId id="260" r:id="rId17"/>
    <p:sldId id="283" r:id="rId18"/>
    <p:sldId id="265" r:id="rId19"/>
    <p:sldId id="281" r:id="rId20"/>
    <p:sldId id="275" r:id="rId21"/>
    <p:sldId id="276" r:id="rId22"/>
    <p:sldId id="282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A80"/>
    <a:srgbClr val="3E096C"/>
    <a:srgbClr val="BAB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310" autoAdjust="0"/>
  </p:normalViewPr>
  <p:slideViewPr>
    <p:cSldViewPr snapToGrid="0" snapToObjects="1">
      <p:cViewPr>
        <p:scale>
          <a:sx n="80" d="100"/>
          <a:sy n="80" d="100"/>
        </p:scale>
        <p:origin x="-123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7223-68C6-402F-A273-D9E2C78B757C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0442-C457-4F27-8BB0-9E34DC7A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cronyms.com/BNG/Broadband_Network_Gateway/125020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sphere2-mgmt.englab.juniper.net/junosphere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10.155.67.4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6413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B7DC75-75CD-4F77-A93F-8C89E7827E2E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BNG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Broadband Network Gateway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BNG is the access point for subscribers, it connects the Customer Premises Equipment (CPE) to broadband services.</a:t>
            </a:r>
          </a:p>
          <a:p>
            <a:r>
              <a:rPr lang="en-US" dirty="0" smtClean="0"/>
              <a:t>BNG establishes and manages subscriber sessions and aggregates traffic from various subscriber sessions. It controls subscriber management functions such as:</a:t>
            </a:r>
          </a:p>
          <a:p>
            <a:r>
              <a:rPr lang="en-US" dirty="0" smtClean="0"/>
              <a:t>- Authentication, authorization and accounting of subscriber sessions </a:t>
            </a:r>
          </a:p>
          <a:p>
            <a:r>
              <a:rPr lang="en-US" dirty="0" smtClean="0"/>
              <a:t>- Address assignment </a:t>
            </a:r>
          </a:p>
          <a:p>
            <a:r>
              <a:rPr lang="en-US" dirty="0" smtClean="0"/>
              <a:t>- Security </a:t>
            </a:r>
          </a:p>
          <a:p>
            <a:r>
              <a:rPr lang="en-US" dirty="0" smtClean="0"/>
              <a:t>- Policy management </a:t>
            </a:r>
          </a:p>
          <a:p>
            <a:r>
              <a:rPr lang="en-US" dirty="0" smtClean="0"/>
              <a:t>- Quality of Service (</a:t>
            </a:r>
            <a:r>
              <a:rPr lang="en-US" dirty="0" err="1" smtClean="0"/>
              <a:t>QoS</a:t>
            </a:r>
            <a:r>
              <a:rPr lang="en-US" dirty="0" smtClean="0"/>
              <a:t>)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https://jsphere2-mgmt.englab.juniper.net/junosphere/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Space URL - </a:t>
            </a:r>
            <a:r>
              <a:rPr lang="en-US" dirty="0" smtClean="0">
                <a:hlinkClick r:id="rId4"/>
              </a:rPr>
              <a:t>https://10.155.67.49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Username/Password – super/juniper123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eak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402805"/>
            <a:ext cx="8229600" cy="175432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4000" b="1" i="0" cap="all" baseline="0">
                <a:solidFill>
                  <a:srgbClr val="480A80"/>
                </a:solidFill>
              </a:defRPr>
            </a:lvl1pPr>
          </a:lstStyle>
          <a:p>
            <a:pPr lvl="0"/>
            <a:r>
              <a:rPr lang="en-US" dirty="0" smtClean="0"/>
              <a:t>Enter Paper and/or Presentation 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37026"/>
            <a:ext cx="8229600" cy="51718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Enter Company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02986"/>
            <a:ext cx="8229600" cy="93404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036" y="4157132"/>
            <a:ext cx="8229600" cy="54585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95792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417638"/>
            <a:ext cx="4040188" cy="4708525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12804" y="1417638"/>
            <a:ext cx="4040188" cy="4708525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305800" cy="4602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Content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s/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2193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654909" y="1417637"/>
            <a:ext cx="5124221" cy="4708525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727575"/>
            <a:ext cx="6970712" cy="639763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Enter Subtitle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2943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69707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Enter Caption/Content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56032"/>
            <a:ext cx="8220456" cy="74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121" y="1143000"/>
            <a:ext cx="8229600" cy="4914900"/>
          </a:xfrm>
          <a:prstGeom prst="rect">
            <a:avLst/>
          </a:prstGeo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843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blue-sec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56032"/>
            <a:ext cx="8220456" cy="74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rg-ven-gradient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38725"/>
            <a:ext cx="9144000" cy="1819275"/>
          </a:xfrm>
          <a:prstGeom prst="rect">
            <a:avLst/>
          </a:prstGeom>
        </p:spPr>
      </p:pic>
      <p:sp>
        <p:nvSpPr>
          <p:cNvPr id="4" name="Rectangle 44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psf\Home\Desktop\Juniper\Global Marketing Summit\Artwork\Flower.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5" t="10637" r="15025" b="32789"/>
          <a:stretch/>
        </p:blipFill>
        <p:spPr bwMode="auto">
          <a:xfrm>
            <a:off x="0" y="1"/>
            <a:ext cx="9144000" cy="62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00647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9" y="255588"/>
            <a:ext cx="8237537" cy="741361"/>
          </a:xfrm>
          <a:prstGeom prst="rect">
            <a:avLst/>
          </a:prstGeom>
        </p:spPr>
        <p:txBody>
          <a:bodyPr lIns="91430" tIns="45715" rIns="91430" bIns="45715" anchor="b">
            <a:noAutofit/>
          </a:bodyPr>
          <a:lstStyle>
            <a:lvl1pPr algn="l" defTabSz="45714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8788" y="1262270"/>
            <a:ext cx="8229600" cy="4863893"/>
          </a:xfrm>
          <a:prstGeom prst="rect">
            <a:avLst/>
          </a:prstGeom>
        </p:spPr>
        <p:txBody>
          <a:bodyPr lIns="91430" tIns="45715" rIns="91430" bIns="45715"/>
          <a:lstStyle>
            <a:lvl1pPr marL="112701" indent="-11270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11118" indent="-166669">
              <a:spcAft>
                <a:spcPts val="600"/>
              </a:spcAft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2pPr>
            <a:lvl3pPr marL="798424" indent="-168256">
              <a:spcAft>
                <a:spcPts val="600"/>
              </a:spcAft>
              <a:buClr>
                <a:schemeClr val="accent2"/>
              </a:buClr>
              <a:tabLst/>
              <a:defRPr sz="1600">
                <a:solidFill>
                  <a:schemeClr val="tx1"/>
                </a:solidFill>
              </a:defRPr>
            </a:lvl3pPr>
            <a:lvl4pPr marL="1147635" indent="-23333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1766" indent="-173019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939887"/>
            <a:ext cx="9144000" cy="312217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Content Guides: T: 2.5 B: 2.95 L&amp;R: 4.5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99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402806"/>
            <a:ext cx="8229600" cy="1501374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4000" b="1" i="0" cap="all" baseline="0">
                <a:solidFill>
                  <a:srgbClr val="480A80"/>
                </a:solidFill>
              </a:defRPr>
            </a:lvl1pPr>
          </a:lstStyle>
          <a:p>
            <a:pPr lvl="0"/>
            <a:r>
              <a:rPr lang="en-US" dirty="0" smtClean="0"/>
              <a:t>Enter Paper and/or Presentation 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6680"/>
            <a:ext cx="4066058" cy="466991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2800" b="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Enter Company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99482"/>
            <a:ext cx="4066058" cy="1056924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036" y="4041764"/>
            <a:ext cx="4066058" cy="51996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20742" y="4599482"/>
            <a:ext cx="4066058" cy="1056924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21578" y="4041764"/>
            <a:ext cx="4066058" cy="51996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21578" y="5666680"/>
            <a:ext cx="4065222" cy="46729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spcBef>
                <a:spcPts val="0"/>
              </a:spcBef>
              <a:defRPr sz="28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Enter Company</a:t>
            </a:r>
          </a:p>
        </p:txBody>
      </p:sp>
    </p:spTree>
    <p:extLst>
      <p:ext uri="{BB962C8B-B14F-4D97-AF65-F5344CB8AC3E}">
        <p14:creationId xmlns="" xmlns:p14="http://schemas.microsoft.com/office/powerpoint/2010/main" val="134088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177094"/>
            <a:ext cx="8229600" cy="1532489"/>
          </a:xfrm>
          <a:prstGeom prst="rect">
            <a:avLst/>
          </a:prstGeom>
        </p:spPr>
        <p:txBody>
          <a:bodyPr vert="horz" anchor="t" anchorCtr="0"/>
          <a:lstStyle>
            <a:lvl1pPr algn="ctr">
              <a:spcBef>
                <a:spcPts val="0"/>
              </a:spcBef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Contact Information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036" y="2631240"/>
            <a:ext cx="8229600" cy="54585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218810" y="4709583"/>
            <a:ext cx="2730500" cy="1365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Logo  (1.5”h x 3”w max)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76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ding Title Slide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618" y="3177094"/>
            <a:ext cx="3837398" cy="1532489"/>
          </a:xfrm>
          <a:prstGeom prst="rect">
            <a:avLst/>
          </a:prstGeom>
        </p:spPr>
        <p:txBody>
          <a:bodyPr vert="horz" anchor="t" anchorCtr="0"/>
          <a:lstStyle>
            <a:lvl1pPr algn="ctr">
              <a:spcBef>
                <a:spcPts val="0"/>
              </a:spcBef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Contact Information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618" y="2631240"/>
            <a:ext cx="3837398" cy="54585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011067" y="4713602"/>
            <a:ext cx="2730500" cy="1365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Logo  (1.5”h x 3”w max)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91596" y="3177094"/>
            <a:ext cx="3840480" cy="1532489"/>
          </a:xfrm>
          <a:prstGeom prst="rect">
            <a:avLst/>
          </a:prstGeom>
        </p:spPr>
        <p:txBody>
          <a:bodyPr vert="horz" anchor="t" anchorCtr="0"/>
          <a:lstStyle>
            <a:lvl1pPr algn="ctr">
              <a:spcBef>
                <a:spcPts val="0"/>
              </a:spcBef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Enter Contact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91596" y="2631240"/>
            <a:ext cx="3840480" cy="54585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2800" b="1" i="0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Enter Full Name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346586" y="4713602"/>
            <a:ext cx="2730500" cy="1365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Logo  (1.5”h x 3”w max)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48351"/>
            <a:ext cx="7772400" cy="1731184"/>
          </a:xfrm>
          <a:prstGeom prst="rect">
            <a:avLst/>
          </a:prstGeom>
        </p:spPr>
        <p:txBody>
          <a:bodyPr lIns="91440" anchor="t" anchorCtr="0"/>
          <a:lstStyle>
            <a:lvl1pPr algn="ctr">
              <a:defRPr sz="3000" b="1" cap="none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Enter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492746"/>
            <a:ext cx="7772400" cy="175560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solidFill>
                  <a:srgbClr val="480A8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Enter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32802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1417638"/>
            <a:ext cx="8232803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9" y="2174875"/>
            <a:ext cx="8232803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2671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55084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9" y="1417638"/>
            <a:ext cx="8255085" cy="4708525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236889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95792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17638"/>
            <a:ext cx="8195792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12804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38543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2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95792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480A80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17638"/>
            <a:ext cx="4040188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12804" y="1417638"/>
            <a:ext cx="4040188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12804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39330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strike="noStrike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3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7" r:id="rId3"/>
    <p:sldLayoutId id="2147483678" r:id="rId4"/>
    <p:sldLayoutId id="2147483675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83" r:id="rId11"/>
    <p:sldLayoutId id="2147483684" r:id="rId12"/>
    <p:sldLayoutId id="2147483685" r:id="rId13"/>
    <p:sldLayoutId id="214748369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strike="noStrike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3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65A9-C5DF-4EAE-8464-115203CB5BAE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B1A6-ACB2-4543-B455-C3318FE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psomohano@juniper.ne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8.gi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63" Type="http://schemas.openxmlformats.org/officeDocument/2006/relationships/tags" Target="../tags/tag72.xml"/><Relationship Id="rId68" Type="http://schemas.openxmlformats.org/officeDocument/2006/relationships/tags" Target="../tags/tag77.xml"/><Relationship Id="rId76" Type="http://schemas.openxmlformats.org/officeDocument/2006/relationships/image" Target="../media/image52.png"/><Relationship Id="rId84" Type="http://schemas.openxmlformats.org/officeDocument/2006/relationships/image" Target="../media/image59.png"/><Relationship Id="rId7" Type="http://schemas.openxmlformats.org/officeDocument/2006/relationships/tags" Target="../tags/tag16.xml"/><Relationship Id="rId71" Type="http://schemas.openxmlformats.org/officeDocument/2006/relationships/tags" Target="../tags/tag80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tags" Target="../tags/tag67.xml"/><Relationship Id="rId66" Type="http://schemas.openxmlformats.org/officeDocument/2006/relationships/tags" Target="../tags/tag75.xml"/><Relationship Id="rId74" Type="http://schemas.openxmlformats.org/officeDocument/2006/relationships/image" Target="../media/image50.png"/><Relationship Id="rId79" Type="http://schemas.openxmlformats.org/officeDocument/2006/relationships/image" Target="../media/image54.png"/><Relationship Id="rId5" Type="http://schemas.openxmlformats.org/officeDocument/2006/relationships/tags" Target="../tags/tag14.xml"/><Relationship Id="rId61" Type="http://schemas.openxmlformats.org/officeDocument/2006/relationships/tags" Target="../tags/tag70.xml"/><Relationship Id="rId82" Type="http://schemas.openxmlformats.org/officeDocument/2006/relationships/image" Target="../media/image57.png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tags" Target="../tags/tag65.xml"/><Relationship Id="rId64" Type="http://schemas.openxmlformats.org/officeDocument/2006/relationships/tags" Target="../tags/tag73.xml"/><Relationship Id="rId69" Type="http://schemas.openxmlformats.org/officeDocument/2006/relationships/tags" Target="../tags/tag78.xml"/><Relationship Id="rId77" Type="http://schemas.openxmlformats.org/officeDocument/2006/relationships/image" Target="../media/image10.png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72" Type="http://schemas.openxmlformats.org/officeDocument/2006/relationships/slideLayout" Target="../slideLayouts/slideLayout14.xml"/><Relationship Id="rId80" Type="http://schemas.openxmlformats.org/officeDocument/2006/relationships/image" Target="../media/image55.png"/><Relationship Id="rId85" Type="http://schemas.openxmlformats.org/officeDocument/2006/relationships/image" Target="../media/image60.png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59" Type="http://schemas.openxmlformats.org/officeDocument/2006/relationships/tags" Target="../tags/tag68.xml"/><Relationship Id="rId67" Type="http://schemas.openxmlformats.org/officeDocument/2006/relationships/tags" Target="../tags/tag76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62" Type="http://schemas.openxmlformats.org/officeDocument/2006/relationships/tags" Target="../tags/tag71.xml"/><Relationship Id="rId70" Type="http://schemas.openxmlformats.org/officeDocument/2006/relationships/tags" Target="../tags/tag79.xml"/><Relationship Id="rId75" Type="http://schemas.openxmlformats.org/officeDocument/2006/relationships/image" Target="../media/image51.png"/><Relationship Id="rId83" Type="http://schemas.openxmlformats.org/officeDocument/2006/relationships/image" Target="../media/image5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tags" Target="../tags/tag66.xml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tags" Target="../tags/tag69.xml"/><Relationship Id="rId65" Type="http://schemas.openxmlformats.org/officeDocument/2006/relationships/tags" Target="../tags/tag74.xml"/><Relationship Id="rId73" Type="http://schemas.openxmlformats.org/officeDocument/2006/relationships/image" Target="../media/image49.png"/><Relationship Id="rId78" Type="http://schemas.openxmlformats.org/officeDocument/2006/relationships/image" Target="../media/image53.png"/><Relationship Id="rId81" Type="http://schemas.openxmlformats.org/officeDocument/2006/relationships/image" Target="../media/image56.jpeg"/><Relationship Id="rId86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Unleashing Network Potential through SDN on Virtual Networking Lab Environments</a:t>
            </a:r>
            <a:endParaRPr lang="en-US" sz="3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42939"/>
            <a:ext cx="8229600" cy="52249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Juniper Networks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4869236"/>
            <a:ext cx="8229600" cy="72807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General Manager - Virtual </a:t>
            </a:r>
            <a:r>
              <a:rPr lang="en-US" dirty="0" err="1" smtClean="0">
                <a:latin typeface="+mn-lt"/>
              </a:rPr>
              <a:t>Junos</a:t>
            </a:r>
            <a:r>
              <a:rPr lang="en-US" dirty="0" smtClean="0">
                <a:latin typeface="+mn-lt"/>
              </a:rPr>
              <a:t> Business Unit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8036" y="4477757"/>
            <a:ext cx="8229600" cy="54585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Pilar Somohano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80A80"/>
                </a:solidFill>
              </a:rPr>
              <a:t>Step 2</a:t>
            </a:r>
            <a:br>
              <a:rPr lang="en-US" dirty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add tools and nodes to network capture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359424" y="1048109"/>
            <a:ext cx="8229600" cy="6599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Case 1: Test automated configuration to add new subscribers on any access node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Case 2: Test automation to enable a service to a subscriber</a:t>
            </a:r>
            <a:endParaRPr 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5418" t="12593" r="2965" b="11505"/>
          <a:stretch>
            <a:fillRect/>
          </a:stretch>
        </p:blipFill>
        <p:spPr bwMode="auto">
          <a:xfrm>
            <a:off x="1958196" y="2196302"/>
            <a:ext cx="6055743" cy="351981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948159" y="3096884"/>
            <a:ext cx="469982" cy="1509622"/>
          </a:xfrm>
          <a:prstGeom prst="round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78128" y="2553419"/>
            <a:ext cx="323322" cy="1199748"/>
          </a:xfrm>
          <a:prstGeom prst="round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38355" y="1880558"/>
            <a:ext cx="2309803" cy="621101"/>
          </a:xfrm>
          <a:prstGeom prst="wedgeRoundRectCallout">
            <a:avLst>
              <a:gd name="adj1" fmla="val 57916"/>
              <a:gd name="adj2" fmla="val 15703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automation can use:</a:t>
            </a:r>
          </a:p>
          <a:p>
            <a:pPr>
              <a:buFontTx/>
              <a:buChar char="-"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Templates on Management System</a:t>
            </a:r>
          </a:p>
          <a:p>
            <a:pPr>
              <a:buFontTx/>
              <a:buChar char="-"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Custom Linux scripts</a:t>
            </a:r>
          </a:p>
          <a:p>
            <a:pPr>
              <a:buFontTx/>
              <a:buChar char="-"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Puppet tools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180935" y="1785668"/>
            <a:ext cx="3022121" cy="508957"/>
          </a:xfrm>
          <a:prstGeom prst="wedgeRoundRectCallout">
            <a:avLst>
              <a:gd name="adj1" fmla="val -56065"/>
              <a:gd name="adj2" fmla="val 10049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Automated configurations can be applied to new network nodes: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Access router, security devices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rot="20814884">
            <a:off x="6035558" y="4882550"/>
            <a:ext cx="2050328" cy="5348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2728822" y="5578416"/>
            <a:ext cx="3413185" cy="503207"/>
          </a:xfrm>
          <a:prstGeom prst="wedgeRoundRectCallout">
            <a:avLst>
              <a:gd name="adj1" fmla="val 48395"/>
              <a:gd name="adj2" fmla="val -10006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automation runs, tests must be performed using:</a:t>
            </a:r>
          </a:p>
          <a:p>
            <a:pPr>
              <a:buFontTx/>
              <a:buChar char="-"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Ecosystem tools</a:t>
            </a:r>
          </a:p>
          <a:p>
            <a:pPr>
              <a:buFontTx/>
              <a:buChar char="-"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Junos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Space alarms / information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530196" y="3407434"/>
            <a:ext cx="2346385" cy="376688"/>
          </a:xfrm>
          <a:prstGeom prst="wedgeRoundRectCallout">
            <a:avLst>
              <a:gd name="adj1" fmla="val -75248"/>
              <a:gd name="adj2" fmla="val 9884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modified copies of the topology to test “what-if” scenarios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4" grpId="0" animBg="1"/>
      <p:bldP spid="24" grpId="1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80A80"/>
                </a:solidFill>
              </a:rPr>
              <a:t>Step </a:t>
            </a:r>
            <a:r>
              <a:rPr lang="en-US" dirty="0" smtClean="0">
                <a:solidFill>
                  <a:srgbClr val="480A80"/>
                </a:solidFill>
              </a:rPr>
              <a:t>3</a:t>
            </a:r>
            <a:r>
              <a:rPr lang="en-US" dirty="0">
                <a:solidFill>
                  <a:srgbClr val="480A80"/>
                </a:solidFill>
              </a:rPr>
              <a:t/>
            </a:r>
            <a:br>
              <a:rPr lang="en-US" dirty="0">
                <a:solidFill>
                  <a:srgbClr val="480A80"/>
                </a:solidFill>
              </a:rPr>
            </a:br>
            <a:r>
              <a:rPr lang="en-US" sz="1800" dirty="0" smtClean="0">
                <a:solidFill>
                  <a:srgbClr val="480A80"/>
                </a:solidFill>
              </a:rPr>
              <a:t>develop and test virtual services WITH VIRTUAL app Engine</a:t>
            </a:r>
            <a:endParaRPr lang="en-US" dirty="0">
              <a:solidFill>
                <a:srgbClr val="480A8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8556" t="15085" r="2965" b="15715"/>
          <a:stretch>
            <a:fillRect/>
          </a:stretch>
        </p:blipFill>
        <p:spPr bwMode="auto">
          <a:xfrm>
            <a:off x="459714" y="2341237"/>
            <a:ext cx="5080958" cy="32090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4" name="Can 23"/>
          <p:cNvSpPr/>
          <p:nvPr>
            <p:custDataLst>
              <p:tags r:id="rId1"/>
            </p:custDataLst>
          </p:nvPr>
        </p:nvSpPr>
        <p:spPr>
          <a:xfrm rot="5400000">
            <a:off x="5732511" y="1565044"/>
            <a:ext cx="140866" cy="1517320"/>
          </a:xfrm>
          <a:prstGeom prst="can">
            <a:avLst/>
          </a:prstGeom>
          <a:gradFill flip="none" rotWithShape="1">
            <a:gsLst>
              <a:gs pos="0">
                <a:srgbClr val="8488C4"/>
              </a:gs>
              <a:gs pos="53000">
                <a:schemeClr val="bg1">
                  <a:lumMod val="5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1" name="Picture 15" descr="app_junip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5756" y="3501232"/>
            <a:ext cx="5857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ular Callout 43"/>
          <p:cNvSpPr/>
          <p:nvPr/>
        </p:nvSpPr>
        <p:spPr>
          <a:xfrm>
            <a:off x="7194176" y="3050877"/>
            <a:ext cx="1740274" cy="327804"/>
          </a:xfrm>
          <a:prstGeom prst="wedgeRoundRectCallout">
            <a:avLst>
              <a:gd name="adj1" fmla="val -44653"/>
              <a:gd name="adj2" fmla="val 11810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 and test new services on a centralized services engine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3426197" y="1232721"/>
            <a:ext cx="2286001" cy="463290"/>
          </a:xfrm>
          <a:prstGeom prst="wedgeRoundRectCallout">
            <a:avLst>
              <a:gd name="adj1" fmla="val 86983"/>
              <a:gd name="adj2" fmla="val 7685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Scale testing of tethered services, and service chaining, using  a hybrid virtual-to-physical connector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MX 48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763" y="1773238"/>
            <a:ext cx="73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n 14"/>
          <p:cNvSpPr/>
          <p:nvPr>
            <p:custDataLst>
              <p:tags r:id="rId2"/>
            </p:custDataLst>
          </p:nvPr>
        </p:nvSpPr>
        <p:spPr>
          <a:xfrm rot="5400000">
            <a:off x="5742036" y="4755919"/>
            <a:ext cx="140866" cy="1517320"/>
          </a:xfrm>
          <a:prstGeom prst="can">
            <a:avLst/>
          </a:prstGeom>
          <a:gradFill flip="none" rotWithShape="1">
            <a:gsLst>
              <a:gs pos="0">
                <a:srgbClr val="8488C4"/>
              </a:gs>
              <a:gs pos="53000">
                <a:schemeClr val="bg1">
                  <a:lumMod val="5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7" descr="MX 48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763" y="4964113"/>
            <a:ext cx="73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triped Right Arrow 16"/>
          <p:cNvSpPr/>
          <p:nvPr/>
        </p:nvSpPr>
        <p:spPr>
          <a:xfrm rot="16200000">
            <a:off x="6459538" y="2819400"/>
            <a:ext cx="1038225" cy="257175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5400000" flipV="1">
            <a:off x="6459538" y="4295775"/>
            <a:ext cx="1038225" cy="257175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  <p:bldP spid="44" grpId="1" animBg="1"/>
      <p:bldP spid="45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80A80"/>
                </a:solidFill>
              </a:rPr>
              <a:t>Step </a:t>
            </a:r>
            <a:r>
              <a:rPr lang="en-US" dirty="0" smtClean="0">
                <a:solidFill>
                  <a:srgbClr val="480A80"/>
                </a:solidFill>
              </a:rPr>
              <a:t>4</a:t>
            </a:r>
            <a:r>
              <a:rPr lang="en-US" dirty="0">
                <a:solidFill>
                  <a:srgbClr val="480A80"/>
                </a:solidFill>
              </a:rPr>
              <a:t/>
            </a:r>
            <a:br>
              <a:rPr lang="en-US" dirty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Test and correct on </a:t>
            </a:r>
            <a:r>
              <a:rPr lang="en-US" dirty="0">
                <a:solidFill>
                  <a:srgbClr val="480A80"/>
                </a:solidFill>
              </a:rPr>
              <a:t>virtual </a:t>
            </a:r>
            <a:r>
              <a:rPr lang="en-US" dirty="0" smtClean="0">
                <a:solidFill>
                  <a:srgbClr val="480A80"/>
                </a:solidFill>
              </a:rPr>
              <a:t>lab</a:t>
            </a:r>
            <a:endParaRPr lang="en-US" dirty="0">
              <a:solidFill>
                <a:srgbClr val="480A8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556" t="15085" r="2965" b="15715"/>
          <a:stretch>
            <a:fillRect/>
          </a:stretch>
        </p:blipFill>
        <p:spPr bwMode="auto">
          <a:xfrm>
            <a:off x="2562044" y="1871932"/>
            <a:ext cx="5080958" cy="32090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294411" y="2146158"/>
            <a:ext cx="345936" cy="3459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2606030" y="2460685"/>
            <a:ext cx="658066" cy="702939"/>
            <a:chOff x="2157457" y="2546949"/>
            <a:chExt cx="658066" cy="702939"/>
          </a:xfrm>
        </p:grpSpPr>
        <p:sp>
          <p:nvSpPr>
            <p:cNvPr id="15" name="Oval 14"/>
            <p:cNvSpPr/>
            <p:nvPr/>
          </p:nvSpPr>
          <p:spPr>
            <a:xfrm>
              <a:off x="2157457" y="2853666"/>
              <a:ext cx="396222" cy="39622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5" idx="7"/>
            </p:cNvCxnSpPr>
            <p:nvPr/>
          </p:nvCxnSpPr>
          <p:spPr>
            <a:xfrm flipV="1">
              <a:off x="2495654" y="2546949"/>
              <a:ext cx="319869" cy="364742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2577275" y="3221727"/>
            <a:ext cx="396222" cy="3962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560717" y="3726612"/>
            <a:ext cx="2096220" cy="310550"/>
          </a:xfrm>
          <a:prstGeom prst="wedgeRoundRectCallout">
            <a:avLst>
              <a:gd name="adj1" fmla="val 45049"/>
              <a:gd name="adj2" fmla="val -133260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 Space SDKs on Centos server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55917" y="2346386"/>
            <a:ext cx="2096220" cy="359432"/>
          </a:xfrm>
          <a:prstGeom prst="wedgeRoundRectCallout">
            <a:avLst>
              <a:gd name="adj1" fmla="val 62332"/>
              <a:gd name="adj2" fmla="val 9576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 batch process to apply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templates to multiple nodes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4411" y="2550162"/>
            <a:ext cx="345936" cy="3459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94411" y="2954166"/>
            <a:ext cx="345936" cy="3459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68981" y="1856472"/>
            <a:ext cx="396222" cy="39622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69690" y="4329378"/>
            <a:ext cx="396222" cy="3962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5264990" y="1334220"/>
            <a:ext cx="2498784" cy="373810"/>
          </a:xfrm>
          <a:prstGeom prst="wedgeRoundRectCallout">
            <a:avLst>
              <a:gd name="adj1" fmla="val -65240"/>
              <a:gd name="adj2" fmla="val 11736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Generate traffic and test proper operation of protocols and policies at scale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4664" y="4697438"/>
            <a:ext cx="396222" cy="3962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787880" y="1429109"/>
            <a:ext cx="2096220" cy="359432"/>
          </a:xfrm>
          <a:prstGeom prst="wedgeRoundRectCallout">
            <a:avLst>
              <a:gd name="adj1" fmla="val 46695"/>
              <a:gd name="adj2" fmla="val 13416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 test scripts using APIs to control test equipment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0"/>
          <p:cNvGrpSpPr/>
          <p:nvPr/>
        </p:nvGrpSpPr>
        <p:grpSpPr>
          <a:xfrm>
            <a:off x="2616536" y="1923691"/>
            <a:ext cx="1972716" cy="567668"/>
            <a:chOff x="2167963" y="2009955"/>
            <a:chExt cx="1972716" cy="567668"/>
          </a:xfrm>
        </p:grpSpPr>
        <p:sp>
          <p:nvSpPr>
            <p:cNvPr id="36" name="Oval 35"/>
            <p:cNvSpPr/>
            <p:nvPr/>
          </p:nvSpPr>
          <p:spPr>
            <a:xfrm>
              <a:off x="2167963" y="2181401"/>
              <a:ext cx="396222" cy="39622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6" idx="7"/>
            </p:cNvCxnSpPr>
            <p:nvPr/>
          </p:nvCxnSpPr>
          <p:spPr>
            <a:xfrm flipV="1">
              <a:off x="2506160" y="2009955"/>
              <a:ext cx="1634519" cy="22947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ircular Arrow 41"/>
          <p:cNvSpPr/>
          <p:nvPr/>
        </p:nvSpPr>
        <p:spPr>
          <a:xfrm flipH="1" flipV="1">
            <a:off x="2527540" y="2458527"/>
            <a:ext cx="3493697" cy="3493697"/>
          </a:xfrm>
          <a:prstGeom prst="circularArrow">
            <a:avLst>
              <a:gd name="adj1" fmla="val 2604"/>
              <a:gd name="adj2" fmla="val 433299"/>
              <a:gd name="adj3" fmla="val 776422"/>
              <a:gd name="adj4" fmla="val 12650705"/>
              <a:gd name="adj5" fmla="val 39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5710688" y="5592794"/>
            <a:ext cx="2498784" cy="359432"/>
          </a:xfrm>
          <a:prstGeom prst="wedgeRoundRectCallout">
            <a:avLst>
              <a:gd name="adj1" fmla="val -57990"/>
              <a:gd name="adj2" fmla="val -12023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Revise configurations and automation tools to eliminate errors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7" grpId="0" animBg="1"/>
      <p:bldP spid="37" grpId="1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Step 5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add the Tested methods into production</a:t>
            </a:r>
            <a:endParaRPr lang="en-US" dirty="0">
              <a:solidFill>
                <a:srgbClr val="480A8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1319" y="949196"/>
          <a:ext cx="8281360" cy="40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340"/>
                <a:gridCol w="2070340"/>
                <a:gridCol w="2070340"/>
                <a:gridCol w="207034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Topologies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Scripts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Templates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Configurations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9C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Topologies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are stored as efficient zip files that can be shared within </a:t>
                      </a:r>
                      <a:r>
                        <a:rPr lang="en-US" sz="1200" dirty="0" err="1" smtClean="0"/>
                        <a:t>Junosphere</a:t>
                      </a:r>
                      <a:r>
                        <a:rPr lang="en-US" sz="1200" dirty="0" smtClean="0"/>
                        <a:t> sandboxes.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dirty="0" smtClean="0"/>
                        <a:t>Topologies can be reused multiple times, copied,</a:t>
                      </a:r>
                      <a:r>
                        <a:rPr lang="en-US" sz="1200" baseline="0" dirty="0" smtClean="0"/>
                        <a:t> and analyzed by diverse teams.</a:t>
                      </a:r>
                      <a:endParaRPr lang="en-US" sz="1200" dirty="0" smtClean="0"/>
                    </a:p>
                    <a:p>
                      <a:pPr algn="l"/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9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All scripts can be uploaded and downloaded between</a:t>
                      </a:r>
                      <a:r>
                        <a:rPr lang="en-US" sz="1200" baseline="0" dirty="0" smtClean="0"/>
                        <a:t> the user’s machine and the instance in </a:t>
                      </a:r>
                      <a:r>
                        <a:rPr lang="en-US" sz="1200" baseline="0" dirty="0" err="1" smtClean="0"/>
                        <a:t>Junosphere’s</a:t>
                      </a:r>
                      <a:r>
                        <a:rPr lang="en-US" sz="1200" baseline="0" dirty="0" smtClean="0"/>
                        <a:t> sandbox via FTP.</a:t>
                      </a:r>
                    </a:p>
                    <a:p>
                      <a:pPr algn="l"/>
                      <a:endParaRPr lang="en-US" sz="1200" baseline="0" dirty="0" smtClean="0"/>
                    </a:p>
                    <a:p>
                      <a:pPr algn="l"/>
                      <a:r>
                        <a:rPr lang="en-US" sz="1200" dirty="0" smtClean="0"/>
                        <a:t>The corrected scripts can be copied and passed</a:t>
                      </a:r>
                      <a:r>
                        <a:rPr lang="en-US" sz="1200" baseline="0" dirty="0" smtClean="0"/>
                        <a:t> from the development team to the engineering and implementation teams.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2C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The revised</a:t>
                      </a:r>
                      <a:r>
                        <a:rPr lang="en-US" sz="1200" baseline="0" dirty="0" smtClean="0"/>
                        <a:t> templates from the Space instance in </a:t>
                      </a:r>
                      <a:r>
                        <a:rPr lang="en-US" sz="1200" baseline="0" dirty="0" err="1" smtClean="0"/>
                        <a:t>Junosphere</a:t>
                      </a:r>
                      <a:r>
                        <a:rPr lang="en-US" sz="1200" baseline="0" dirty="0" smtClean="0"/>
                        <a:t>, can be transferred to the Space system on the production network.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8C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With new developments to</a:t>
                      </a:r>
                      <a:r>
                        <a:rPr lang="en-US" sz="1200" baseline="0" dirty="0" smtClean="0"/>
                        <a:t> the VMX, users will be able to run the same configuration file in </a:t>
                      </a:r>
                      <a:r>
                        <a:rPr lang="en-US" sz="1200" baseline="0" dirty="0" err="1" smtClean="0"/>
                        <a:t>Junosphere</a:t>
                      </a:r>
                      <a:r>
                        <a:rPr lang="en-US" sz="1200" baseline="0" dirty="0" smtClean="0"/>
                        <a:t> and their physical nodes.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9CA">
                        <a:alpha val="50196"/>
                      </a:srgb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All network, configuration and automation information can be shared transparently from automation and architecture design to the engineering and</a:t>
                      </a:r>
                      <a:r>
                        <a:rPr lang="en-US" sz="1200" baseline="0" dirty="0" smtClean="0"/>
                        <a:t> operation </a:t>
                      </a:r>
                      <a:r>
                        <a:rPr lang="en-US" sz="1200" dirty="0" smtClean="0"/>
                        <a:t>teams.</a:t>
                      </a:r>
                      <a:r>
                        <a:rPr lang="en-US" sz="1200" baseline="0" dirty="0" smtClean="0"/>
                        <a:t> All teams have copies of the test files, and can easily submit specific / reproducible  feedback when they detect issues.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Junos-Space logo.jpg"/>
          <p:cNvPicPr>
            <a:picLocks noChangeAspect="1"/>
          </p:cNvPicPr>
          <p:nvPr/>
        </p:nvPicPr>
        <p:blipFill>
          <a:blip r:embed="rId4" cstate="print"/>
          <a:srcRect l="42076" t="11453" r="33245" b="50509"/>
          <a:stretch>
            <a:fillRect/>
          </a:stretch>
        </p:blipFill>
        <p:spPr>
          <a:xfrm>
            <a:off x="5255807" y="1098134"/>
            <a:ext cx="711352" cy="730928"/>
          </a:xfrm>
          <a:prstGeom prst="ellipse">
            <a:avLst/>
          </a:prstGeom>
        </p:spPr>
      </p:pic>
      <p:pic>
        <p:nvPicPr>
          <p:cNvPr id="8" name="Picture 7" descr="128_vmx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 l="6840" t="7193" r="19575" b="7193"/>
          <a:stretch>
            <a:fillRect/>
          </a:stretch>
        </p:blipFill>
        <p:spPr>
          <a:xfrm>
            <a:off x="7203913" y="1050024"/>
            <a:ext cx="688406" cy="800934"/>
          </a:xfrm>
          <a:prstGeom prst="rect">
            <a:avLst/>
          </a:prstGeom>
        </p:spPr>
      </p:pic>
      <p:pic>
        <p:nvPicPr>
          <p:cNvPr id="9" name="Picture 8" descr="128_topwiz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640" y="1056263"/>
            <a:ext cx="780194" cy="780194"/>
          </a:xfrm>
          <a:prstGeom prst="rect">
            <a:avLst/>
          </a:prstGeom>
        </p:spPr>
      </p:pic>
      <p:pic>
        <p:nvPicPr>
          <p:cNvPr id="11" name="Picture 10" descr="CentOS-Logo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760" t="4861" r="23760" b="26477"/>
          <a:stretch>
            <a:fillRect/>
          </a:stretch>
        </p:blipFill>
        <p:spPr>
          <a:xfrm>
            <a:off x="3134663" y="1067785"/>
            <a:ext cx="783430" cy="773876"/>
          </a:xfrm>
          <a:prstGeom prst="rect">
            <a:avLst/>
          </a:prstGeom>
        </p:spPr>
      </p:pic>
      <p:grpSp>
        <p:nvGrpSpPr>
          <p:cNvPr id="22" name="Group 35"/>
          <p:cNvGrpSpPr/>
          <p:nvPr/>
        </p:nvGrpSpPr>
        <p:grpSpPr>
          <a:xfrm>
            <a:off x="316144" y="5253600"/>
            <a:ext cx="8527659" cy="316505"/>
            <a:chOff x="221784" y="1229278"/>
            <a:chExt cx="8715073" cy="460491"/>
          </a:xfrm>
          <a:solidFill>
            <a:schemeClr val="accent1">
              <a:lumMod val="50000"/>
            </a:schemeClr>
          </a:solidFill>
        </p:grpSpPr>
        <p:sp>
          <p:nvSpPr>
            <p:cNvPr id="23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1784" y="1229278"/>
              <a:ext cx="4365382" cy="460491"/>
            </a:xfrm>
            <a:prstGeom prst="homePlate">
              <a:avLst>
                <a:gd name="adj" fmla="val 32516"/>
              </a:avLst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91440" rIns="91440" b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Pre-production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47737" y="1229278"/>
              <a:ext cx="4389120" cy="460491"/>
            </a:xfrm>
            <a:prstGeom prst="chevron">
              <a:avLst>
                <a:gd name="adj" fmla="val 32844"/>
              </a:avLst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91440" rIns="91440" bIns="9144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Production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7275" y="5621897"/>
            <a:ext cx="2787758" cy="277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8288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Planning &amp; Design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6300" y="5621897"/>
            <a:ext cx="2791400" cy="2779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Subscriber &amp; Service activation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8968" y="5621897"/>
            <a:ext cx="2792241" cy="2779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Operation and troubleshooting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General Manager – Virtual </a:t>
            </a:r>
            <a:r>
              <a:rPr lang="en-US" dirty="0" err="1" smtClean="0"/>
              <a:t>Junos</a:t>
            </a:r>
            <a:r>
              <a:rPr lang="en-US" dirty="0" smtClean="0"/>
              <a:t> Business Unit</a:t>
            </a:r>
          </a:p>
          <a:p>
            <a:r>
              <a:rPr lang="en-US" dirty="0" smtClean="0">
                <a:hlinkClick r:id="rId2"/>
              </a:rPr>
              <a:t>psomohano@juniper.net</a:t>
            </a:r>
            <a:endParaRPr lang="en-US" dirty="0" smtClean="0"/>
          </a:p>
          <a:p>
            <a:r>
              <a:rPr lang="en-US" dirty="0" smtClean="0"/>
              <a:t>978-589-0320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Pilar Somohano</a:t>
            </a:r>
            <a:endParaRPr lang="en-US" dirty="0"/>
          </a:p>
        </p:txBody>
      </p:sp>
      <p:pic>
        <p:nvPicPr>
          <p:cNvPr id="13" name="Content Placeholder 12" descr="juniper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257051" y="4887004"/>
            <a:ext cx="685564" cy="748256"/>
          </a:xfrm>
        </p:spPr>
      </p:pic>
      <p:pic>
        <p:nvPicPr>
          <p:cNvPr id="11" name="Picture 10" descr="juniper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2615" y="5434068"/>
            <a:ext cx="1968454" cy="53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7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972550" cy="8286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Network Capture Tool</a:t>
            </a:r>
            <a:endParaRPr lang="en-US" cap="none" dirty="0">
              <a:latin typeface="+mn-lt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99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11351" y="2895601"/>
            <a:ext cx="6935970" cy="122341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marL="914400">
              <a:spcBef>
                <a:spcPts val="300"/>
              </a:spcBef>
            </a:pPr>
            <a:r>
              <a:rPr lang="en-US" dirty="0" smtClean="0">
                <a:solidFill>
                  <a:schemeClr val="bg1"/>
                </a:solidFill>
              </a:rPr>
              <a:t>Tasks: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Verify releases and configurations before implementation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Troubleshoot large scale networks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Train personnel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6542" y="1360967"/>
            <a:ext cx="6935970" cy="12234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marL="914400">
              <a:spcBef>
                <a:spcPts val="300"/>
              </a:spcBef>
            </a:pPr>
            <a:r>
              <a:rPr lang="en-US" dirty="0" smtClean="0">
                <a:solidFill>
                  <a:schemeClr val="bg1"/>
                </a:solidFill>
              </a:rPr>
              <a:t>Goals:</a:t>
            </a:r>
          </a:p>
          <a:p>
            <a:pPr marL="914400" lvl="1" indent="233363">
              <a:spcBef>
                <a:spcPts val="300"/>
              </a:spcBef>
            </a:pPr>
            <a:r>
              <a:rPr lang="en-US" sz="1600" dirty="0" smtClean="0"/>
              <a:t>Reduce costly errors</a:t>
            </a:r>
          </a:p>
          <a:p>
            <a:pPr marL="914400" lvl="1" indent="233363">
              <a:spcBef>
                <a:spcPts val="300"/>
              </a:spcBef>
            </a:pPr>
            <a:r>
              <a:rPr lang="en-US" sz="1600" dirty="0" smtClean="0"/>
              <a:t>Accelerate implementation</a:t>
            </a:r>
          </a:p>
          <a:p>
            <a:pPr marL="914400" lvl="1" indent="233363">
              <a:spcBef>
                <a:spcPts val="300"/>
              </a:spcBef>
            </a:pPr>
            <a:r>
              <a:rPr lang="en-US" sz="1600" dirty="0" smtClean="0"/>
              <a:t>Control costs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480A80"/>
                </a:solidFill>
              </a:rPr>
              <a:t>Efficient planning, implementation and operation</a:t>
            </a:r>
            <a:r>
              <a:rPr lang="en-US" dirty="0" smtClean="0">
                <a:solidFill>
                  <a:srgbClr val="480A80"/>
                </a:solidFill>
              </a:rPr>
              <a:t/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VIRTUAL NETWORKING LAB approach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5528" y="4419600"/>
            <a:ext cx="6935970" cy="1223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marL="914400"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Approach: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A virtual environment that supports network creation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Enable scalability cost-effectively</a:t>
            </a:r>
          </a:p>
          <a:p>
            <a:pPr marL="1147763" lvl="1">
              <a:spcBef>
                <a:spcPts val="300"/>
              </a:spcBef>
            </a:pPr>
            <a:r>
              <a:rPr lang="en-US" sz="1600" dirty="0" smtClean="0"/>
              <a:t>Deliver true network replication</a:t>
            </a:r>
          </a:p>
        </p:txBody>
      </p:sp>
      <p:pic>
        <p:nvPicPr>
          <p:cNvPr id="23" name="Picture 22" descr="Network engineer.jpg"/>
          <p:cNvPicPr>
            <a:picLocks noChangeAspect="1"/>
          </p:cNvPicPr>
          <p:nvPr/>
        </p:nvPicPr>
        <p:blipFill>
          <a:blip r:embed="rId2" cstate="print"/>
          <a:srcRect l="34801" r="15481" b="28517"/>
          <a:stretch>
            <a:fillRect/>
          </a:stretch>
        </p:blipFill>
        <p:spPr>
          <a:xfrm>
            <a:off x="808075" y="1279747"/>
            <a:ext cx="1382232" cy="13881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Junosphere_sphere_Logo_trans.png"/>
          <p:cNvPicPr>
            <a:picLocks noChangeAspect="1"/>
          </p:cNvPicPr>
          <p:nvPr/>
        </p:nvPicPr>
        <p:blipFill>
          <a:blip r:embed="rId3" cstate="print"/>
          <a:srcRect b="14236"/>
          <a:stretch>
            <a:fillRect/>
          </a:stretch>
        </p:blipFill>
        <p:spPr>
          <a:xfrm>
            <a:off x="808076" y="4360507"/>
            <a:ext cx="1369290" cy="1439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9"/>
          <p:cNvGrpSpPr/>
          <p:nvPr/>
        </p:nvGrpSpPr>
        <p:grpSpPr>
          <a:xfrm>
            <a:off x="710823" y="2721936"/>
            <a:ext cx="1584254" cy="1584252"/>
            <a:chOff x="572599" y="2690038"/>
            <a:chExt cx="1584254" cy="1584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/>
            <p:cNvSpPr/>
            <p:nvPr/>
          </p:nvSpPr>
          <p:spPr>
            <a:xfrm>
              <a:off x="684028" y="2810539"/>
              <a:ext cx="1360968" cy="13609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Icon-Gear02-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599" y="2690038"/>
              <a:ext cx="1584254" cy="15842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0075" cy="741363"/>
          </a:xfrm>
        </p:spPr>
        <p:txBody>
          <a:bodyPr/>
          <a:lstStyle/>
          <a:p>
            <a:pPr>
              <a:defRPr/>
            </a:pPr>
            <a:r>
              <a:rPr/>
              <a:t>Service chaining model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4572000"/>
            <a:ext cx="4648200" cy="182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sz="1200" smtClean="0">
                <a:ea typeface="ＭＳ Ｐゴシック" pitchFamily="34" charset="-128"/>
              </a:rPr>
              <a:t>1)  A Service Chain is a sequence Service Nodes connected via Service Tunnels.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sz="1200" smtClean="0">
                <a:ea typeface="ＭＳ Ｐゴシック" pitchFamily="34" charset="-128"/>
              </a:rPr>
              <a:t>2)  A Service Chain originates and terminates at a Service Attachment Point</a:t>
            </a:r>
          </a:p>
          <a:p>
            <a:pPr lvl="1">
              <a:spcAft>
                <a:spcPts val="600"/>
              </a:spcAft>
            </a:pPr>
            <a:r>
              <a:rPr sz="1000" smtClean="0">
                <a:ea typeface="ＭＳ Ｐゴシック" pitchFamily="34" charset="-128"/>
              </a:rPr>
              <a:t>Virtual Network (VNS), Zone/Filter in a Router, etc.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sz="1200" smtClean="0">
                <a:ea typeface="ＭＳ Ｐゴシック" pitchFamily="34" charset="-128"/>
              </a:rPr>
              <a:t>3) Service Chains can be uni or bi-directional</a:t>
            </a:r>
          </a:p>
          <a:p>
            <a:pPr lvl="1">
              <a:spcAft>
                <a:spcPct val="0"/>
              </a:spcAft>
            </a:pPr>
            <a:r>
              <a:rPr sz="1000" smtClean="0">
                <a:ea typeface="ＭＳ Ｐゴシック" pitchFamily="34" charset="-128"/>
              </a:rPr>
              <a:t>Managed by the Controller</a:t>
            </a:r>
          </a:p>
          <a:p>
            <a:pPr lvl="1">
              <a:spcAft>
                <a:spcPct val="0"/>
              </a:spcAft>
            </a:pPr>
            <a:r>
              <a:rPr sz="1000" smtClean="0">
                <a:ea typeface="ＭＳ Ｐゴシック" pitchFamily="34" charset="-128"/>
              </a:rPr>
              <a:t>Symmetric hash and Flow Tables</a:t>
            </a:r>
          </a:p>
          <a:p>
            <a:endParaRPr sz="1200" smtClean="0">
              <a:ea typeface="ＭＳ Ｐゴシック" pitchFamily="34" charset="-128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800600" y="4648200"/>
            <a:ext cx="4114800" cy="1262063"/>
          </a:xfrm>
          <a:prstGeom prst="rect">
            <a:avLst/>
          </a:prstGeom>
        </p:spPr>
        <p:txBody>
          <a:bodyPr lIns="0">
            <a:normAutofit fontScale="55000" lnSpcReduction="20000"/>
          </a:bodyPr>
          <a:lstStyle/>
          <a:p>
            <a:pPr marL="112713" indent="-112713" fontAlgn="auto"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25000"/>
              <a:defRPr/>
            </a:pPr>
            <a:r>
              <a:rPr lang="en-US" sz="2200" dirty="0">
                <a:solidFill>
                  <a:srgbClr val="333333"/>
                </a:solidFill>
                <a:ea typeface="+mn-ea"/>
                <a:cs typeface="Arial" charset="0"/>
              </a:rPr>
              <a:t> 4) A Service Chain is mapped to a Service Interface in the Service Nodes</a:t>
            </a:r>
          </a:p>
          <a:p>
            <a:pPr marL="112713" indent="-112713" fontAlgn="auto"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25000"/>
              <a:defRPr/>
            </a:pPr>
            <a:r>
              <a:rPr lang="en-US" sz="2200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 5) Dynamic steering:  Service selects appropriate egress interface</a:t>
            </a:r>
          </a:p>
          <a:p>
            <a:pPr marL="112713" indent="-112713" fontAlgn="auto"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25000"/>
              <a:defRPr/>
            </a:pPr>
            <a:r>
              <a:rPr lang="en-US" sz="2200" b="1" dirty="0">
                <a:solidFill>
                  <a:srgbClr val="333333"/>
                </a:solidFill>
                <a:ea typeface="+mn-ea"/>
                <a:cs typeface="Arial" charset="0"/>
              </a:rPr>
              <a:t> </a:t>
            </a:r>
            <a:r>
              <a:rPr lang="en-US" sz="2200" dirty="0">
                <a:solidFill>
                  <a:srgbClr val="333333"/>
                </a:solidFill>
                <a:ea typeface="+mn-ea"/>
                <a:cs typeface="Arial" charset="0"/>
              </a:rPr>
              <a:t>6) Load Distribution is done by an aggregate of Service Tunnels going to a set of Service Nodes (e.g. TLB with programmable Consistent Hash)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52400" y="1066800"/>
            <a:ext cx="8763000" cy="3505200"/>
            <a:chOff x="152400" y="1066800"/>
            <a:chExt cx="8763000" cy="3505200"/>
          </a:xfrm>
        </p:grpSpPr>
        <p:sp>
          <p:nvSpPr>
            <p:cNvPr id="69" name="Rounded Rectangle 68"/>
            <p:cNvSpPr/>
            <p:nvPr/>
          </p:nvSpPr>
          <p:spPr>
            <a:xfrm>
              <a:off x="6172200" y="2590800"/>
              <a:ext cx="1066800" cy="1143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Node 3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019800" y="2743200"/>
              <a:ext cx="1066800" cy="1143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Node 3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514600" y="2286000"/>
              <a:ext cx="1143000" cy="106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Node1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2286000"/>
              <a:ext cx="914400" cy="2057400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333333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Router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467600" y="2438400"/>
              <a:ext cx="914400" cy="2133600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333333"/>
                  </a:solidFill>
                </a:rPr>
                <a:t>Router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333333"/>
                  </a:solidFill>
                </a:rPr>
                <a:t>B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676400" y="2514600"/>
              <a:ext cx="609600" cy="2286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2438400"/>
              <a:ext cx="1143000" cy="106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Node1</a:t>
              </a:r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1676400" y="2743200"/>
              <a:ext cx="609600" cy="2286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676400" y="2971800"/>
              <a:ext cx="609600" cy="2286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152400" y="2819400"/>
              <a:ext cx="457200" cy="3810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1752600" y="4038600"/>
              <a:ext cx="685800" cy="3810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6705600" y="4267200"/>
              <a:ext cx="685800" cy="3048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8458200" y="2971800"/>
              <a:ext cx="457200" cy="3810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81400" y="3124200"/>
              <a:ext cx="457200" cy="2286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2667000"/>
              <a:ext cx="1143000" cy="1752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333333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67400" y="2895600"/>
              <a:ext cx="1066800" cy="1143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Node 3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1676400" y="3505200"/>
              <a:ext cx="2286000" cy="2286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752600" y="3810000"/>
              <a:ext cx="2286000" cy="2286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334000" y="3657600"/>
              <a:ext cx="457200" cy="2286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010400" y="3657600"/>
              <a:ext cx="457200" cy="2286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90800" y="3200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048000" y="3200400"/>
              <a:ext cx="228600" cy="228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67200" y="3810000"/>
              <a:ext cx="228600" cy="228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76800" y="3810000"/>
              <a:ext cx="228600" cy="228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19800" y="3733800"/>
              <a:ext cx="228600" cy="228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676400" y="1066800"/>
              <a:ext cx="19812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Service Mgt/Control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5334000" y="4038600"/>
              <a:ext cx="2057400" cy="228600"/>
            </a:xfrm>
            <a:prstGeom prst="rightArrow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3810000"/>
              <a:ext cx="228600" cy="22860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962400" y="1066800"/>
              <a:ext cx="19812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Policy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248400" y="1143000"/>
              <a:ext cx="19812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</a:rPr>
                <a:t>State and Event Sync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990600" y="2057400"/>
              <a:ext cx="7162800" cy="76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295400" y="2667000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95400" y="3200400"/>
              <a:ext cx="228600" cy="228600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5400" y="3657600"/>
              <a:ext cx="228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43800" y="3657600"/>
              <a:ext cx="228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43800" y="4038600"/>
              <a:ext cx="228600" cy="22860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27" idx="4"/>
            </p:cNvCxnSpPr>
            <p:nvPr/>
          </p:nvCxnSpPr>
          <p:spPr>
            <a:xfrm>
              <a:off x="2667000" y="1752600"/>
              <a:ext cx="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53000" y="1752600"/>
              <a:ext cx="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239000" y="1828800"/>
              <a:ext cx="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371600" y="2057400"/>
              <a:ext cx="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16" idx="0"/>
            </p:cNvCxnSpPr>
            <p:nvPr/>
          </p:nvCxnSpPr>
          <p:spPr>
            <a:xfrm flipH="1">
              <a:off x="4686300" y="2057400"/>
              <a:ext cx="38100" cy="609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048000" y="2057400"/>
              <a:ext cx="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696200" y="2133600"/>
              <a:ext cx="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68" idx="0"/>
            </p:cNvCxnSpPr>
            <p:nvPr/>
          </p:nvCxnSpPr>
          <p:spPr>
            <a:xfrm>
              <a:off x="6553200" y="2133600"/>
              <a:ext cx="0" cy="609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85800" y="2743200"/>
              <a:ext cx="962025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Service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Attachment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Point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67200" y="3352800"/>
              <a:ext cx="858838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Service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Interfaces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67200" y="2743200"/>
              <a:ext cx="866775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Service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333333"/>
                  </a:solidFill>
                  <a:latin typeface="Arial"/>
                  <a:ea typeface="+mn-ea"/>
                  <a:cs typeface="Arial" charset="0"/>
                </a:rPr>
                <a:t>Node 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657600" y="27432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Service Tunnel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3200400"/>
            <a:ext cx="7620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Aggregate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Service Tunnel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52600" y="2286000"/>
            <a:ext cx="45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SC1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2600" y="3200400"/>
            <a:ext cx="45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SC2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43200" y="3962400"/>
            <a:ext cx="45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SC3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15000" y="4191000"/>
            <a:ext cx="45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333333"/>
                </a:solidFill>
                <a:latin typeface="Arial"/>
                <a:ea typeface="+mn-ea"/>
                <a:cs typeface="Arial" charset="0"/>
              </a:rPr>
              <a:t>SC4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4114800"/>
            <a:ext cx="228600" cy="22860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More application cases</a:t>
            </a:r>
            <a:endParaRPr lang="en-US" dirty="0">
              <a:solidFill>
                <a:srgbClr val="480A8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49655"/>
          <a:ext cx="8321040" cy="495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/>
                <a:gridCol w="2377440"/>
                <a:gridCol w="2377440"/>
                <a:gridCol w="2377440"/>
              </a:tblGrid>
              <a:tr h="370840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Case 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Case 2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Case 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Application</a:t>
                      </a:r>
                      <a:endParaRPr lang="en-US"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Implementation of a new MPLS </a:t>
                      </a:r>
                      <a:r>
                        <a:rPr lang="en-US" sz="1300" dirty="0" err="1" smtClean="0">
                          <a:latin typeface="Arial" pitchFamily="34" charset="0"/>
                          <a:cs typeface="Arial" pitchFamily="34" charset="0"/>
                        </a:rPr>
                        <a:t>supercore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Analysis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of migration from multiple AS to unified AS environment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Scalability tests for hardware performance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Pre-sale </a:t>
                      </a:r>
                      <a:r>
                        <a:rPr lang="en-US" sz="13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work</a:t>
                      </a:r>
                      <a:endParaRPr lang="en-US"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Using over-time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analysis of traffic growth projections with network planning tool, the team compared the cost of new vs. traditional solutions to identify the most efficient approach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There are advantages and disadvantages associated to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one approach vs. the other. </a:t>
                      </a:r>
                      <a:r>
                        <a:rPr lang="en-US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Junosphere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is used to model an entire network to identify objectively what is the best approach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homologation tests of new equipment, </a:t>
                      </a:r>
                      <a:r>
                        <a:rPr lang="en-US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Junosphere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can replicate conditions of the production environment, and allow for connection between he virtual network and the physical lab to stress-test physical equipment prior to deployment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Post-sale </a:t>
                      </a:r>
                      <a:r>
                        <a:rPr lang="en-US" sz="13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application</a:t>
                      </a:r>
                      <a:endParaRPr lang="en-US" sz="13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Large-scale model to validate topological (data plane) and architectural (control plane) design to facilitate the addition of the new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supercore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Benefits</a:t>
                      </a:r>
                      <a:endParaRPr lang="en-US"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network modeling work helped identify the best choice,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and t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he pre-implementation modeling accelerated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service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turnup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 change like this implies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 large investment of time and a risk… c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omparing the two approaches before implementation leads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to an optimum outcome and reduced risks.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Reduces the CAPEX needed to conduct the tests and accelerates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time to sell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1379960"/>
            <a:ext cx="8229600" cy="590550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t">
            <a:noAutofit/>
          </a:bodyPr>
          <a:lstStyle/>
          <a:p>
            <a:pPr algn="ctr">
              <a:spcBef>
                <a:spcPts val="300"/>
              </a:spcBef>
              <a:buFontTx/>
              <a:buChar char="-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076517"/>
            <a:ext cx="8229600" cy="1333941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t">
            <a:noAutofit/>
          </a:bodyPr>
          <a:lstStyle/>
          <a:p>
            <a:pPr algn="ctr">
              <a:spcBef>
                <a:spcPts val="300"/>
              </a:spcBef>
              <a:buFontTx/>
              <a:buChar char="-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504707"/>
            <a:ext cx="8229600" cy="960001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t">
            <a:noAutofit/>
          </a:bodyPr>
          <a:lstStyle/>
          <a:p>
            <a:pPr algn="ctr">
              <a:spcBef>
                <a:spcPts val="300"/>
              </a:spcBef>
              <a:buFontTx/>
              <a:buChar char="-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644" y="4572285"/>
            <a:ext cx="8229600" cy="129596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t">
            <a:noAutofit/>
          </a:bodyPr>
          <a:lstStyle/>
          <a:p>
            <a:pPr algn="ctr">
              <a:spcBef>
                <a:spcPts val="300"/>
              </a:spcBef>
              <a:buFontTx/>
              <a:buChar char="-"/>
            </a:pP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778786" y="1691879"/>
            <a:ext cx="2499759" cy="4164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3922" y="1691879"/>
            <a:ext cx="3341912" cy="4164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8" name="Object 3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Facing Cable Industry CHALLENGES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0"/>
          </p:nvPr>
        </p:nvSpPr>
        <p:spPr>
          <a:xfrm>
            <a:off x="455121" y="848661"/>
            <a:ext cx="8229600" cy="575267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Fast deployment / low cost delivery methods, add pressures to cable providers in terms of cost, time, bandwidth and service diversity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4823" y="2512720"/>
            <a:ext cx="1793383" cy="5965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Ins="0" rtlCol="0" anchor="ctr">
            <a:noAutofit/>
          </a:bodyPr>
          <a:lstStyle/>
          <a:p>
            <a:r>
              <a:rPr lang="en-US" sz="1300" dirty="0" smtClean="0"/>
              <a:t>Quick activation of subscribers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3922432" y="2962326"/>
            <a:ext cx="2105063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 smtClean="0"/>
              <a:t>Multi-device delivery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Simplify implementation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Prevent errors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Accelerate development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Facilitate operation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Optimize performance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16935" y="4525063"/>
            <a:ext cx="1784734" cy="5965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Ins="0" rtlCol="0" anchor="ctr">
            <a:noAutofit/>
          </a:bodyPr>
          <a:lstStyle/>
          <a:p>
            <a:r>
              <a:rPr lang="en-US" sz="1300" dirty="0" smtClean="0"/>
              <a:t>Introduction and expansion of services</a:t>
            </a:r>
            <a:endParaRPr lang="en-US" sz="1300" dirty="0"/>
          </a:p>
        </p:txBody>
      </p:sp>
      <p:sp>
        <p:nvSpPr>
          <p:cNvPr id="16" name="Rounded Rectangle 15"/>
          <p:cNvSpPr/>
          <p:nvPr/>
        </p:nvSpPr>
        <p:spPr>
          <a:xfrm>
            <a:off x="427120" y="1454924"/>
            <a:ext cx="3330087" cy="2116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r>
              <a:rPr lang="en-US" sz="1200" b="1" dirty="0" smtClean="0"/>
              <a:t>Revenue Sources</a:t>
            </a:r>
            <a:endParaRPr lang="en-US" sz="1200" b="1" dirty="0"/>
          </a:p>
        </p:txBody>
      </p:sp>
      <p:grpSp>
        <p:nvGrpSpPr>
          <p:cNvPr id="3" name="Group 67"/>
          <p:cNvGrpSpPr/>
          <p:nvPr/>
        </p:nvGrpSpPr>
        <p:grpSpPr>
          <a:xfrm>
            <a:off x="487163" y="2045085"/>
            <a:ext cx="1500996" cy="1500996"/>
            <a:chOff x="432078" y="2422638"/>
            <a:chExt cx="1500996" cy="1500996"/>
          </a:xfrm>
        </p:grpSpPr>
        <p:sp>
          <p:nvSpPr>
            <p:cNvPr id="18" name="Oval 17"/>
            <p:cNvSpPr/>
            <p:nvPr/>
          </p:nvSpPr>
          <p:spPr>
            <a:xfrm>
              <a:off x="432078" y="2422638"/>
              <a:ext cx="1500996" cy="150099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39000">
                  <a:schemeClr val="accent4"/>
                </a:gs>
                <a:gs pos="77000">
                  <a:schemeClr val="accent4">
                    <a:lumMod val="60000"/>
                    <a:lumOff val="40000"/>
                  </a:schemeClr>
                </a:gs>
              </a:gsLst>
              <a:lin ang="14400000" scaled="0"/>
              <a:tileRect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bIns="0" rtlCol="0" anchor="b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SUBSCRIBERS</a:t>
              </a:r>
            </a:p>
          </p:txBody>
        </p:sp>
        <p:pic>
          <p:nvPicPr>
            <p:cNvPr id="19" name="Picture 25" descr="Male User 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2408" y="2601832"/>
              <a:ext cx="423995" cy="609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7" descr="Female User 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0100" y="2834009"/>
              <a:ext cx="410191" cy="588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1158427" y="3242474"/>
              <a:ext cx="297387" cy="199148"/>
            </a:xfrm>
            <a:custGeom>
              <a:avLst/>
              <a:gdLst>
                <a:gd name="connsiteX0" fmla="*/ 64438 w 300709"/>
                <a:gd name="connsiteY0" fmla="*/ 3069 h 205587"/>
                <a:gd name="connsiteX1" fmla="*/ 0 w 300709"/>
                <a:gd name="connsiteY1" fmla="*/ 61369 h 205587"/>
                <a:gd name="connsiteX2" fmla="*/ 6137 w 300709"/>
                <a:gd name="connsiteY2" fmla="*/ 205587 h 205587"/>
                <a:gd name="connsiteX3" fmla="*/ 300709 w 300709"/>
                <a:gd name="connsiteY3" fmla="*/ 205587 h 205587"/>
                <a:gd name="connsiteX4" fmla="*/ 291503 w 300709"/>
                <a:gd name="connsiteY4" fmla="*/ 76712 h 205587"/>
                <a:gd name="connsiteX5" fmla="*/ 223997 w 300709"/>
                <a:gd name="connsiteY5" fmla="*/ 0 h 205587"/>
                <a:gd name="connsiteX6" fmla="*/ 64438 w 300709"/>
                <a:gd name="connsiteY6" fmla="*/ 3069 h 205587"/>
                <a:gd name="connsiteX0" fmla="*/ 64438 w 291503"/>
                <a:gd name="connsiteY0" fmla="*/ 3069 h 214793"/>
                <a:gd name="connsiteX1" fmla="*/ 0 w 291503"/>
                <a:gd name="connsiteY1" fmla="*/ 61369 h 214793"/>
                <a:gd name="connsiteX2" fmla="*/ 6137 w 291503"/>
                <a:gd name="connsiteY2" fmla="*/ 205587 h 214793"/>
                <a:gd name="connsiteX3" fmla="*/ 285367 w 291503"/>
                <a:gd name="connsiteY3" fmla="*/ 214793 h 214793"/>
                <a:gd name="connsiteX4" fmla="*/ 291503 w 291503"/>
                <a:gd name="connsiteY4" fmla="*/ 76712 h 214793"/>
                <a:gd name="connsiteX5" fmla="*/ 223997 w 291503"/>
                <a:gd name="connsiteY5" fmla="*/ 0 h 214793"/>
                <a:gd name="connsiteX6" fmla="*/ 64438 w 291503"/>
                <a:gd name="connsiteY6" fmla="*/ 3069 h 214793"/>
                <a:gd name="connsiteX0" fmla="*/ 64438 w 291503"/>
                <a:gd name="connsiteY0" fmla="*/ 3069 h 205587"/>
                <a:gd name="connsiteX1" fmla="*/ 0 w 291503"/>
                <a:gd name="connsiteY1" fmla="*/ 61369 h 205587"/>
                <a:gd name="connsiteX2" fmla="*/ 6137 w 291503"/>
                <a:gd name="connsiteY2" fmla="*/ 205587 h 205587"/>
                <a:gd name="connsiteX3" fmla="*/ 285367 w 291503"/>
                <a:gd name="connsiteY3" fmla="*/ 202519 h 205587"/>
                <a:gd name="connsiteX4" fmla="*/ 291503 w 291503"/>
                <a:gd name="connsiteY4" fmla="*/ 76712 h 205587"/>
                <a:gd name="connsiteX5" fmla="*/ 223997 w 291503"/>
                <a:gd name="connsiteY5" fmla="*/ 0 h 205587"/>
                <a:gd name="connsiteX6" fmla="*/ 64438 w 291503"/>
                <a:gd name="connsiteY6" fmla="*/ 3069 h 205587"/>
                <a:gd name="connsiteX0" fmla="*/ 61714 w 288779"/>
                <a:gd name="connsiteY0" fmla="*/ 3069 h 205587"/>
                <a:gd name="connsiteX1" fmla="*/ 0 w 288779"/>
                <a:gd name="connsiteY1" fmla="*/ 67159 h 205587"/>
                <a:gd name="connsiteX2" fmla="*/ 3413 w 288779"/>
                <a:gd name="connsiteY2" fmla="*/ 205587 h 205587"/>
                <a:gd name="connsiteX3" fmla="*/ 282643 w 288779"/>
                <a:gd name="connsiteY3" fmla="*/ 202519 h 205587"/>
                <a:gd name="connsiteX4" fmla="*/ 288779 w 288779"/>
                <a:gd name="connsiteY4" fmla="*/ 76712 h 205587"/>
                <a:gd name="connsiteX5" fmla="*/ 221273 w 288779"/>
                <a:gd name="connsiteY5" fmla="*/ 0 h 205587"/>
                <a:gd name="connsiteX6" fmla="*/ 61714 w 288779"/>
                <a:gd name="connsiteY6" fmla="*/ 3069 h 2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779" h="205587">
                  <a:moveTo>
                    <a:pt x="61714" y="3069"/>
                  </a:moveTo>
                  <a:lnTo>
                    <a:pt x="0" y="67159"/>
                  </a:lnTo>
                  <a:cubicBezTo>
                    <a:pt x="1138" y="113302"/>
                    <a:pt x="2275" y="159444"/>
                    <a:pt x="3413" y="205587"/>
                  </a:cubicBezTo>
                  <a:lnTo>
                    <a:pt x="282643" y="202519"/>
                  </a:lnTo>
                  <a:lnTo>
                    <a:pt x="288779" y="76712"/>
                  </a:lnTo>
                  <a:lnTo>
                    <a:pt x="221273" y="0"/>
                  </a:lnTo>
                  <a:lnTo>
                    <a:pt x="61714" y="3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>
              <a:noAutofit/>
            </a:bodyPr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2" name="Picture 28" descr="Female User 2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2455" y="3014745"/>
              <a:ext cx="3048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6"/>
            <p:cNvGrpSpPr/>
            <p:nvPr/>
          </p:nvGrpSpPr>
          <p:grpSpPr>
            <a:xfrm>
              <a:off x="949223" y="2509394"/>
              <a:ext cx="342620" cy="494301"/>
              <a:chOff x="949223" y="2509394"/>
              <a:chExt cx="342620" cy="49430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95742" y="2516147"/>
                <a:ext cx="248031" cy="2691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79992" y="2761913"/>
                <a:ext cx="286439" cy="202016"/>
              </a:xfrm>
              <a:custGeom>
                <a:avLst/>
                <a:gdLst>
                  <a:gd name="connsiteX0" fmla="*/ 64438 w 300709"/>
                  <a:gd name="connsiteY0" fmla="*/ 3069 h 205587"/>
                  <a:gd name="connsiteX1" fmla="*/ 0 w 300709"/>
                  <a:gd name="connsiteY1" fmla="*/ 61369 h 205587"/>
                  <a:gd name="connsiteX2" fmla="*/ 6137 w 300709"/>
                  <a:gd name="connsiteY2" fmla="*/ 205587 h 205587"/>
                  <a:gd name="connsiteX3" fmla="*/ 300709 w 300709"/>
                  <a:gd name="connsiteY3" fmla="*/ 205587 h 205587"/>
                  <a:gd name="connsiteX4" fmla="*/ 291503 w 300709"/>
                  <a:gd name="connsiteY4" fmla="*/ 76712 h 205587"/>
                  <a:gd name="connsiteX5" fmla="*/ 223997 w 300709"/>
                  <a:gd name="connsiteY5" fmla="*/ 0 h 205587"/>
                  <a:gd name="connsiteX6" fmla="*/ 64438 w 300709"/>
                  <a:gd name="connsiteY6" fmla="*/ 3069 h 205587"/>
                  <a:gd name="connsiteX0" fmla="*/ 64438 w 291503"/>
                  <a:gd name="connsiteY0" fmla="*/ 3069 h 214793"/>
                  <a:gd name="connsiteX1" fmla="*/ 0 w 291503"/>
                  <a:gd name="connsiteY1" fmla="*/ 61369 h 214793"/>
                  <a:gd name="connsiteX2" fmla="*/ 6137 w 291503"/>
                  <a:gd name="connsiteY2" fmla="*/ 205587 h 214793"/>
                  <a:gd name="connsiteX3" fmla="*/ 285367 w 291503"/>
                  <a:gd name="connsiteY3" fmla="*/ 214793 h 214793"/>
                  <a:gd name="connsiteX4" fmla="*/ 291503 w 291503"/>
                  <a:gd name="connsiteY4" fmla="*/ 76712 h 214793"/>
                  <a:gd name="connsiteX5" fmla="*/ 223997 w 291503"/>
                  <a:gd name="connsiteY5" fmla="*/ 0 h 214793"/>
                  <a:gd name="connsiteX6" fmla="*/ 64438 w 291503"/>
                  <a:gd name="connsiteY6" fmla="*/ 3069 h 214793"/>
                  <a:gd name="connsiteX0" fmla="*/ 64438 w 291503"/>
                  <a:gd name="connsiteY0" fmla="*/ 3069 h 205587"/>
                  <a:gd name="connsiteX1" fmla="*/ 0 w 291503"/>
                  <a:gd name="connsiteY1" fmla="*/ 61369 h 205587"/>
                  <a:gd name="connsiteX2" fmla="*/ 6137 w 291503"/>
                  <a:gd name="connsiteY2" fmla="*/ 205587 h 205587"/>
                  <a:gd name="connsiteX3" fmla="*/ 285367 w 291503"/>
                  <a:gd name="connsiteY3" fmla="*/ 202519 h 205587"/>
                  <a:gd name="connsiteX4" fmla="*/ 291503 w 291503"/>
                  <a:gd name="connsiteY4" fmla="*/ 76712 h 205587"/>
                  <a:gd name="connsiteX5" fmla="*/ 223997 w 291503"/>
                  <a:gd name="connsiteY5" fmla="*/ 0 h 205587"/>
                  <a:gd name="connsiteX6" fmla="*/ 64438 w 291503"/>
                  <a:gd name="connsiteY6" fmla="*/ 3069 h 20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503" h="205587">
                    <a:moveTo>
                      <a:pt x="64438" y="3069"/>
                    </a:moveTo>
                    <a:lnTo>
                      <a:pt x="0" y="61369"/>
                    </a:lnTo>
                    <a:lnTo>
                      <a:pt x="6137" y="205587"/>
                    </a:lnTo>
                    <a:lnTo>
                      <a:pt x="285367" y="202519"/>
                    </a:lnTo>
                    <a:lnTo>
                      <a:pt x="291503" y="76712"/>
                    </a:lnTo>
                    <a:lnTo>
                      <a:pt x="223997" y="0"/>
                    </a:lnTo>
                    <a:lnTo>
                      <a:pt x="64438" y="30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26" descr="Male User 2.pn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4D4D4F"/>
                  </a:clrFrom>
                  <a:clrTo>
                    <a:srgbClr val="4D4D4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949223" y="2509394"/>
                <a:ext cx="342620" cy="494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7" name="Rounded Rectangle 36"/>
          <p:cNvSpPr/>
          <p:nvPr/>
        </p:nvSpPr>
        <p:spPr>
          <a:xfrm>
            <a:off x="3770555" y="1454924"/>
            <a:ext cx="2508744" cy="2116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r>
              <a:rPr lang="en-US" sz="1200" b="1" dirty="0" smtClean="0"/>
              <a:t>Cost Drivers</a:t>
            </a:r>
            <a:endParaRPr lang="en-US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6303663" y="1691879"/>
            <a:ext cx="2398207" cy="41642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95796" y="1454924"/>
            <a:ext cx="2406827" cy="2116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r>
              <a:rPr lang="en-US" sz="1200" b="1" dirty="0" smtClean="0"/>
              <a:t>Optimization Enablers</a:t>
            </a:r>
            <a:endParaRPr lang="en-US" sz="1200" b="1" dirty="0"/>
          </a:p>
        </p:txBody>
      </p:sp>
      <p:grpSp>
        <p:nvGrpSpPr>
          <p:cNvPr id="5" name="Group 73"/>
          <p:cNvGrpSpPr/>
          <p:nvPr/>
        </p:nvGrpSpPr>
        <p:grpSpPr>
          <a:xfrm>
            <a:off x="424935" y="4072818"/>
            <a:ext cx="1555890" cy="1500996"/>
            <a:chOff x="391884" y="4464009"/>
            <a:chExt cx="1555890" cy="1500996"/>
          </a:xfrm>
        </p:grpSpPr>
        <p:sp>
          <p:nvSpPr>
            <p:cNvPr id="28" name="Oval 27"/>
            <p:cNvSpPr/>
            <p:nvPr/>
          </p:nvSpPr>
          <p:spPr>
            <a:xfrm>
              <a:off x="446778" y="4464009"/>
              <a:ext cx="1500996" cy="15009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000">
                  <a:schemeClr val="accent1"/>
                </a:gs>
                <a:gs pos="77000">
                  <a:schemeClr val="accent5"/>
                </a:gs>
              </a:gsLst>
              <a:lin ang="144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bIns="0" rtlCol="0" anchor="b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SERVICES</a:t>
              </a:r>
            </a:p>
          </p:txBody>
        </p:sp>
        <p:pic>
          <p:nvPicPr>
            <p:cNvPr id="29" name="Picture 66" descr="data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70925" y="5164854"/>
              <a:ext cx="284121" cy="27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3" descr="Mail 1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</a:blip>
            <a:srcRect l="11201" t="12902" r="17180" b="15713"/>
            <a:stretch>
              <a:fillRect/>
            </a:stretch>
          </p:blipFill>
          <p:spPr bwMode="auto">
            <a:xfrm>
              <a:off x="785161" y="5290316"/>
              <a:ext cx="400545" cy="247145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4"/>
            <p:cNvGrpSpPr/>
            <p:nvPr/>
          </p:nvGrpSpPr>
          <p:grpSpPr>
            <a:xfrm>
              <a:off x="677778" y="4752869"/>
              <a:ext cx="324542" cy="338465"/>
              <a:chOff x="4544565" y="2958283"/>
              <a:chExt cx="284955" cy="29718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544568" y="2967428"/>
                <a:ext cx="278892" cy="27889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68" descr="Internet.pn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7B7B7B"/>
                  </a:clrFrom>
                  <a:clrTo>
                    <a:srgbClr val="7B7B7B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26439" t="8885" r="26074" b="11115"/>
              <a:stretch>
                <a:fillRect/>
              </a:stretch>
            </p:blipFill>
            <p:spPr bwMode="auto">
              <a:xfrm>
                <a:off x="4544565" y="2958283"/>
                <a:ext cx="284955" cy="2971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71" descr="Video VOD.pn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</a:blip>
            <a:srcRect l="9420" t="13905" r="15350" b="11018"/>
            <a:stretch>
              <a:fillRect/>
            </a:stretch>
          </p:blipFill>
          <p:spPr bwMode="auto">
            <a:xfrm>
              <a:off x="920551" y="4513920"/>
              <a:ext cx="515509" cy="31763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4" descr="Voice 1.pn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</a:blip>
            <a:srcRect l="22119" t="9595" r="23168" b="5481"/>
            <a:stretch>
              <a:fillRect/>
            </a:stretch>
          </p:blipFill>
          <p:spPr bwMode="auto">
            <a:xfrm>
              <a:off x="1496490" y="4746340"/>
              <a:ext cx="374915" cy="3592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67" descr="music.pn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</a:blip>
            <a:srcRect l="11161" t="4203" r="16459" b="5950"/>
            <a:stretch>
              <a:fillRect/>
            </a:stretch>
          </p:blipFill>
          <p:spPr bwMode="auto">
            <a:xfrm>
              <a:off x="391884" y="5084463"/>
              <a:ext cx="433154" cy="332845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7" descr="Network Cloud 2.png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00877" y="4853515"/>
              <a:ext cx="506376" cy="33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0" descr="Secured3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9695" y="5137551"/>
              <a:ext cx="197268" cy="27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8"/>
          <p:cNvGrpSpPr/>
          <p:nvPr/>
        </p:nvGrpSpPr>
        <p:grpSpPr>
          <a:xfrm>
            <a:off x="4423208" y="1803902"/>
            <a:ext cx="1133836" cy="1133836"/>
            <a:chOff x="432078" y="2422638"/>
            <a:chExt cx="1500996" cy="1500996"/>
          </a:xfrm>
        </p:grpSpPr>
        <p:sp>
          <p:nvSpPr>
            <p:cNvPr id="70" name="Oval 69"/>
            <p:cNvSpPr/>
            <p:nvPr/>
          </p:nvSpPr>
          <p:spPr>
            <a:xfrm>
              <a:off x="432078" y="2422638"/>
              <a:ext cx="1500996" cy="150099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9000">
                  <a:schemeClr val="accent3"/>
                </a:gs>
                <a:gs pos="77000">
                  <a:schemeClr val="accent3">
                    <a:lumMod val="60000"/>
                    <a:lumOff val="40000"/>
                  </a:schemeClr>
                </a:gs>
              </a:gsLst>
              <a:lin ang="14400000" scaled="0"/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bIns="0" rtlCol="0" anchor="b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DEVICES</a:t>
              </a:r>
            </a:p>
          </p:txBody>
        </p:sp>
        <p:pic>
          <p:nvPicPr>
            <p:cNvPr id="71" name="Picture 2" descr="C:\_Project Folder\Icons\smartphone_1.png"/>
            <p:cNvPicPr>
              <a:picLocks noChangeAspect="1" noChangeArrowheads="1"/>
            </p:cNvPicPr>
            <p:nvPr/>
          </p:nvPicPr>
          <p:blipFill>
            <a:blip r:embed="rId17" cstate="print"/>
            <a:srcRect l="34477" t="23120"/>
            <a:stretch>
              <a:fillRect/>
            </a:stretch>
          </p:blipFill>
          <p:spPr bwMode="auto">
            <a:xfrm>
              <a:off x="1017161" y="2461922"/>
              <a:ext cx="255883" cy="4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57" descr="tablet_notebook.png"/>
            <p:cNvPicPr>
              <a:picLocks noChangeAspect="1"/>
            </p:cNvPicPr>
            <p:nvPr/>
          </p:nvPicPr>
          <p:blipFill>
            <a:blip r:embed="rId18" cstate="print"/>
            <a:srcRect l="27355" t="23145"/>
            <a:stretch>
              <a:fillRect/>
            </a:stretch>
          </p:blipFill>
          <p:spPr bwMode="auto">
            <a:xfrm>
              <a:off x="1441185" y="2862388"/>
              <a:ext cx="349433" cy="42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9" descr="videoconf_laptop_3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28292" y="2921152"/>
              <a:ext cx="620712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1"/>
          <p:cNvGrpSpPr/>
          <p:nvPr/>
        </p:nvGrpSpPr>
        <p:grpSpPr>
          <a:xfrm>
            <a:off x="4399341" y="4633402"/>
            <a:ext cx="1133836" cy="1133836"/>
            <a:chOff x="5104420" y="3548333"/>
            <a:chExt cx="1133836" cy="1133836"/>
          </a:xfrm>
        </p:grpSpPr>
        <p:sp>
          <p:nvSpPr>
            <p:cNvPr id="78" name="Oval 77"/>
            <p:cNvSpPr/>
            <p:nvPr/>
          </p:nvSpPr>
          <p:spPr>
            <a:xfrm>
              <a:off x="5104420" y="3548333"/>
              <a:ext cx="1133836" cy="113383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9000">
                  <a:schemeClr val="accent2"/>
                </a:gs>
                <a:gs pos="77000">
                  <a:schemeClr val="accent2">
                    <a:lumMod val="60000"/>
                    <a:lumOff val="40000"/>
                  </a:schemeClr>
                </a:gs>
              </a:gsLst>
              <a:lin ang="14400000" scaled="0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bIns="0" rtlCol="0" anchor="b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NETWORK</a:t>
              </a:r>
            </a:p>
          </p:txBody>
        </p:sp>
        <p:pic>
          <p:nvPicPr>
            <p:cNvPr id="79" name="Picture 89" descr="Cell Tower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246320" y="3780966"/>
              <a:ext cx="313785" cy="47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4" descr="Virtual Firewall.pn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595879" y="3673732"/>
              <a:ext cx="316453" cy="250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9" descr="Generic Router 2.png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794215" y="4003610"/>
              <a:ext cx="264794" cy="264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4" name="Picture 83" descr="Icon-Gear02-Blue.png"/>
          <p:cNvPicPr>
            <a:picLocks noChangeAspect="1"/>
          </p:cNvPicPr>
          <p:nvPr/>
        </p:nvPicPr>
        <p:blipFill>
          <a:blip r:embed="rId2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0787" y="2969724"/>
            <a:ext cx="1584254" cy="15842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345757" y="250444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45757" y="3583539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Virtual Networking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345757" y="46626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Same Side Corner Rectangle 26"/>
          <p:cNvSpPr/>
          <p:nvPr/>
        </p:nvSpPr>
        <p:spPr>
          <a:xfrm>
            <a:off x="299103" y="3660500"/>
            <a:ext cx="8554340" cy="1407814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>
            <a:noAutofit/>
          </a:bodyPr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From design to Test to implementation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Smooth process flow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0"/>
          </p:nvPr>
        </p:nvSpPr>
        <p:spPr>
          <a:xfrm>
            <a:off x="359424" y="1085633"/>
            <a:ext cx="8229600" cy="2574421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Juniper’s automation solution based on </a:t>
            </a:r>
            <a:r>
              <a:rPr lang="en-US" sz="1800" dirty="0" err="1" smtClean="0"/>
              <a:t>Junos</a:t>
            </a:r>
            <a:r>
              <a:rPr lang="en-US" sz="1800" dirty="0" smtClean="0"/>
              <a:t> + Space + </a:t>
            </a:r>
            <a:r>
              <a:rPr lang="en-US" sz="1800" dirty="0" err="1" smtClean="0"/>
              <a:t>Junosphere</a:t>
            </a:r>
            <a:r>
              <a:rPr lang="en-US" sz="18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environment that reflects dynamically the production network throughout its full life cycle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Facilitates the communication flows of all teams involved on managing this life cycle using a common environment that facilitates handshake sharing of network information between teams, and yet maintains operational independence.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/>
          </a:p>
        </p:txBody>
      </p:sp>
      <p:grpSp>
        <p:nvGrpSpPr>
          <p:cNvPr id="3" name="Group 16"/>
          <p:cNvGrpSpPr/>
          <p:nvPr/>
        </p:nvGrpSpPr>
        <p:grpSpPr>
          <a:xfrm>
            <a:off x="297275" y="3176061"/>
            <a:ext cx="8570278" cy="1043199"/>
            <a:chOff x="297275" y="4504820"/>
            <a:chExt cx="8570278" cy="1043199"/>
          </a:xfrm>
        </p:grpSpPr>
        <p:grpSp>
          <p:nvGrpSpPr>
            <p:cNvPr id="4" name="Group 35"/>
            <p:cNvGrpSpPr/>
            <p:nvPr/>
          </p:nvGrpSpPr>
          <p:grpSpPr>
            <a:xfrm>
              <a:off x="351769" y="4504820"/>
              <a:ext cx="8515784" cy="316505"/>
              <a:chOff x="258192" y="1229278"/>
              <a:chExt cx="8702937" cy="460491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7" name="AutoShap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8192" y="1229278"/>
                <a:ext cx="4365382" cy="460491"/>
              </a:xfrm>
              <a:prstGeom prst="homePlate">
                <a:avLst>
                  <a:gd name="adj" fmla="val 32516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91440" tIns="91440" rIns="91440" bIns="9144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Pre-production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2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572009" y="1229278"/>
                <a:ext cx="4389120" cy="460491"/>
              </a:xfrm>
              <a:prstGeom prst="chevron">
                <a:avLst>
                  <a:gd name="adj" fmla="val 3284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91440" tIns="91440" rIns="91440" bIns="9144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Production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97275" y="5270107"/>
              <a:ext cx="2787758" cy="2779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8288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Planning &amp; Design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76300" y="5270107"/>
              <a:ext cx="2791400" cy="2779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Subscriber &amp; Service activation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8968" y="5270107"/>
              <a:ext cx="2792241" cy="277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Operation and troubleshooting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323850" y="4306314"/>
            <a:ext cx="8534400" cy="9334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Automation Process Flow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88003" y="4506339"/>
            <a:ext cx="0" cy="638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79047" y="4506339"/>
            <a:ext cx="0" cy="638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6198" y="4506339"/>
            <a:ext cx="0" cy="638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9973" y="4506339"/>
            <a:ext cx="0" cy="638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524" y="4506339"/>
            <a:ext cx="0" cy="6381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3991297" y="5174431"/>
            <a:ext cx="1371688" cy="803074"/>
            <a:chOff x="2055962" y="3441940"/>
            <a:chExt cx="2136476" cy="1250830"/>
          </a:xfrm>
        </p:grpSpPr>
        <p:pic>
          <p:nvPicPr>
            <p:cNvPr id="19" name="Picture 18" descr="128_sandbox.png"/>
            <p:cNvPicPr>
              <a:picLocks noChangeAspect="1"/>
            </p:cNvPicPr>
            <p:nvPr/>
          </p:nvPicPr>
          <p:blipFill>
            <a:blip r:embed="rId4" cstate="print"/>
            <a:srcRect t="10565" b="30888"/>
            <a:stretch>
              <a:fillRect/>
            </a:stretch>
          </p:blipFill>
          <p:spPr>
            <a:xfrm>
              <a:off x="2055962" y="3441940"/>
              <a:ext cx="2136476" cy="1250830"/>
            </a:xfrm>
            <a:prstGeom prst="rect">
              <a:avLst/>
            </a:prstGeom>
          </p:spPr>
        </p:pic>
        <p:pic>
          <p:nvPicPr>
            <p:cNvPr id="20" name="Picture 19" descr="zip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1413" y="3611233"/>
              <a:ext cx="714375" cy="6286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virtual networking lab environment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Architecture</a:t>
            </a:r>
            <a:endParaRPr lang="en-US" dirty="0">
              <a:solidFill>
                <a:srgbClr val="480A80"/>
              </a:solidFill>
            </a:endParaRPr>
          </a:p>
        </p:txBody>
      </p:sp>
      <p:pic>
        <p:nvPicPr>
          <p:cNvPr id="4" name="Picture 3" descr="Network Cloud 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3" cstate="print">
            <a:grayscl/>
            <a:lum bright="10000"/>
          </a:blip>
          <a:stretch>
            <a:fillRect/>
          </a:stretch>
        </p:blipFill>
        <p:spPr>
          <a:xfrm>
            <a:off x="1969215" y="2127063"/>
            <a:ext cx="5152348" cy="3420939"/>
          </a:xfrm>
          <a:prstGeom prst="rect">
            <a:avLst/>
          </a:prstGeom>
        </p:spPr>
      </p:pic>
      <p:grpSp>
        <p:nvGrpSpPr>
          <p:cNvPr id="3" name="Group 99"/>
          <p:cNvGrpSpPr/>
          <p:nvPr/>
        </p:nvGrpSpPr>
        <p:grpSpPr>
          <a:xfrm>
            <a:off x="335387" y="2548462"/>
            <a:ext cx="4327381" cy="1498634"/>
            <a:chOff x="335387" y="1970495"/>
            <a:chExt cx="4327381" cy="1498634"/>
          </a:xfrm>
        </p:grpSpPr>
        <p:grpSp>
          <p:nvGrpSpPr>
            <p:cNvPr id="5" name="Group 293"/>
            <p:cNvGrpSpPr/>
            <p:nvPr>
              <p:custDataLst>
                <p:tags r:id="rId62"/>
              </p:custDataLst>
            </p:nvPr>
          </p:nvGrpSpPr>
          <p:grpSpPr>
            <a:xfrm>
              <a:off x="2014038" y="3097913"/>
              <a:ext cx="1409252" cy="371216"/>
              <a:chOff x="2498148" y="3388379"/>
              <a:chExt cx="1409252" cy="371216"/>
            </a:xfrm>
          </p:grpSpPr>
          <p:sp>
            <p:nvSpPr>
              <p:cNvPr id="14" name="Can 13"/>
              <p:cNvSpPr/>
              <p:nvPr>
                <p:custDataLst>
                  <p:tags r:id="rId69"/>
                </p:custDataLst>
              </p:nvPr>
            </p:nvSpPr>
            <p:spPr>
              <a:xfrm rot="5400000">
                <a:off x="3127470" y="2866056"/>
                <a:ext cx="150608" cy="1409252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110"/>
              <p:cNvGrpSpPr/>
              <p:nvPr>
                <p:custDataLst>
                  <p:tags r:id="rId70"/>
                </p:custDataLst>
              </p:nvPr>
            </p:nvGrpSpPr>
            <p:grpSpPr>
              <a:xfrm>
                <a:off x="2705568" y="3388379"/>
                <a:ext cx="972856" cy="371216"/>
                <a:chOff x="7522843" y="1340554"/>
                <a:chExt cx="972856" cy="371216"/>
              </a:xfrm>
            </p:grpSpPr>
            <p:pic>
              <p:nvPicPr>
                <p:cNvPr id="17" name="Picture 16" descr="traffic arrow left.png"/>
                <p:cNvPicPr>
                  <a:picLocks noChangeAspect="1"/>
                </p:cNvPicPr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7522843" y="1412024"/>
                  <a:ext cx="249611" cy="228276"/>
                </a:xfrm>
                <a:prstGeom prst="rect">
                  <a:avLst/>
                </a:prstGeom>
              </p:spPr>
            </p:pic>
            <p:pic>
              <p:nvPicPr>
                <p:cNvPr id="18" name="Picture 17" descr="traffic arrow right.png"/>
                <p:cNvPicPr>
                  <a:picLocks noChangeAspect="1"/>
                </p:cNvPicPr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>
                  <a:off x="8246088" y="1412024"/>
                  <a:ext cx="249611" cy="228276"/>
                </a:xfrm>
                <a:prstGeom prst="rect">
                  <a:avLst/>
                </a:prstGeom>
              </p:spPr>
            </p:pic>
            <p:pic>
              <p:nvPicPr>
                <p:cNvPr id="19" name="Picture 18" descr="SSL VPN.png"/>
                <p:cNvPicPr>
                  <a:picLocks noChangeAspect="1"/>
                </p:cNvPicPr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7709331" y="1340554"/>
                  <a:ext cx="601626" cy="371216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 15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2833232" y="3451750"/>
                <a:ext cx="727075" cy="244475"/>
              </a:xfrm>
              <a:prstGeom prst="rect">
                <a:avLst/>
              </a:prstGeom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FFFFFF"/>
                    </a:solidFill>
                  </a:rPr>
                  <a:t>SSL VPN</a:t>
                </a: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94"/>
            <p:cNvGrpSpPr/>
            <p:nvPr>
              <p:custDataLst>
                <p:tags r:id="rId63"/>
              </p:custDataLst>
            </p:nvPr>
          </p:nvGrpSpPr>
          <p:grpSpPr>
            <a:xfrm>
              <a:off x="335387" y="1970495"/>
              <a:ext cx="4327381" cy="1277267"/>
              <a:chOff x="335387" y="1970495"/>
              <a:chExt cx="4327381" cy="1277267"/>
            </a:xfrm>
          </p:grpSpPr>
          <p:pic>
            <p:nvPicPr>
              <p:cNvPr id="9" name="Picture 8" descr="Female User 2.png"/>
              <p:cNvPicPr>
                <a:picLocks noChangeAspect="1"/>
              </p:cNvPicPr>
              <p:nvPr>
                <p:custDataLst>
                  <p:tags r:id="rId64"/>
                </p:custDataLst>
              </p:nvPr>
            </p:nvPicPr>
            <p:blipFill>
              <a:blip r:embed="rId77" cstate="print"/>
              <a:stretch>
                <a:fillRect/>
              </a:stretch>
            </p:blipFill>
            <p:spPr>
              <a:xfrm>
                <a:off x="731512" y="2247467"/>
                <a:ext cx="305080" cy="43735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335387" y="1970495"/>
                <a:ext cx="10846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 smtClean="0">
                    <a:solidFill>
                      <a:srgbClr val="5D87A1"/>
                    </a:solidFill>
                  </a:rPr>
                  <a:t>User A</a:t>
                </a:r>
                <a:endParaRPr lang="en-US" sz="1200" b="1" kern="0" dirty="0">
                  <a:solidFill>
                    <a:srgbClr val="5D87A1"/>
                  </a:solidFill>
                </a:endParaRPr>
              </a:p>
            </p:txBody>
          </p:sp>
          <p:sp>
            <p:nvSpPr>
              <p:cNvPr id="11" name="Arc 10"/>
              <p:cNvSpPr/>
              <p:nvPr>
                <p:custDataLst>
                  <p:tags r:id="rId66"/>
                </p:custDataLst>
              </p:nvPr>
            </p:nvSpPr>
            <p:spPr>
              <a:xfrm rot="10474684">
                <a:off x="877517" y="2024136"/>
                <a:ext cx="2536818" cy="1221426"/>
              </a:xfrm>
              <a:prstGeom prst="arc">
                <a:avLst>
                  <a:gd name="adj1" fmla="val 17644448"/>
                  <a:gd name="adj2" fmla="val 0"/>
                </a:avLst>
              </a:prstGeom>
              <a:ln w="28575">
                <a:solidFill>
                  <a:srgbClr val="80A1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rc 11"/>
              <p:cNvSpPr/>
              <p:nvPr>
                <p:custDataLst>
                  <p:tags r:id="rId67"/>
                </p:custDataLst>
              </p:nvPr>
            </p:nvSpPr>
            <p:spPr>
              <a:xfrm rot="222091" flipV="1">
                <a:off x="1881431" y="2024929"/>
                <a:ext cx="2781337" cy="1221426"/>
              </a:xfrm>
              <a:prstGeom prst="arc">
                <a:avLst>
                  <a:gd name="adj1" fmla="val 17644448"/>
                  <a:gd name="adj2" fmla="val 20504732"/>
                </a:avLst>
              </a:prstGeom>
              <a:ln w="28575">
                <a:solidFill>
                  <a:srgbClr val="80A1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" name="Picture 12" descr="Firewall.png"/>
              <p:cNvPicPr>
                <a:picLocks noChangeAspect="1"/>
              </p:cNvPicPr>
              <p:nvPr>
                <p:custDataLst>
                  <p:tags r:id="rId68"/>
                </p:custDataLst>
              </p:nvPr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4004251" y="3083238"/>
                <a:ext cx="207983" cy="164524"/>
              </a:xfrm>
              <a:prstGeom prst="rect">
                <a:avLst/>
              </a:prstGeom>
            </p:spPr>
          </p:pic>
        </p:grpSp>
      </p:grpSp>
      <p:grpSp>
        <p:nvGrpSpPr>
          <p:cNvPr id="8" name="Group 98"/>
          <p:cNvGrpSpPr/>
          <p:nvPr/>
        </p:nvGrpSpPr>
        <p:grpSpPr>
          <a:xfrm>
            <a:off x="335387" y="3893842"/>
            <a:ext cx="4327381" cy="1333682"/>
            <a:chOff x="335387" y="3315875"/>
            <a:chExt cx="4327381" cy="1333682"/>
          </a:xfrm>
        </p:grpSpPr>
        <p:sp>
          <p:nvSpPr>
            <p:cNvPr id="21" name="TextBox 20"/>
            <p:cNvSpPr txBox="1"/>
            <p:nvPr>
              <p:custDataLst>
                <p:tags r:id="rId57"/>
              </p:custDataLst>
            </p:nvPr>
          </p:nvSpPr>
          <p:spPr>
            <a:xfrm>
              <a:off x="335387" y="4372558"/>
              <a:ext cx="1084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FB7303"/>
                  </a:solidFill>
                </a:rPr>
                <a:t>User B</a:t>
              </a:r>
              <a:endParaRPr lang="en-US" sz="1200" b="1" kern="0" dirty="0">
                <a:solidFill>
                  <a:srgbClr val="FB7303"/>
                </a:solidFill>
              </a:endParaRPr>
            </a:p>
          </p:txBody>
        </p:sp>
        <p:pic>
          <p:nvPicPr>
            <p:cNvPr id="22" name="Picture 21" descr="Female User 2.pn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77" cstate="print"/>
            <a:stretch>
              <a:fillRect/>
            </a:stretch>
          </p:blipFill>
          <p:spPr>
            <a:xfrm>
              <a:off x="731512" y="3918838"/>
              <a:ext cx="305080" cy="437352"/>
            </a:xfrm>
            <a:prstGeom prst="rect">
              <a:avLst/>
            </a:prstGeom>
          </p:spPr>
        </p:pic>
        <p:sp>
          <p:nvSpPr>
            <p:cNvPr id="23" name="Arc 22"/>
            <p:cNvSpPr/>
            <p:nvPr>
              <p:custDataLst>
                <p:tags r:id="rId59"/>
              </p:custDataLst>
            </p:nvPr>
          </p:nvSpPr>
          <p:spPr>
            <a:xfrm rot="11125316" flipV="1">
              <a:off x="877517" y="3348916"/>
              <a:ext cx="2536818" cy="1221426"/>
            </a:xfrm>
            <a:prstGeom prst="arc">
              <a:avLst>
                <a:gd name="adj1" fmla="val 17644448"/>
                <a:gd name="adj2" fmla="val 0"/>
              </a:avLst>
            </a:prstGeom>
            <a:ln w="28575">
              <a:solidFill>
                <a:srgbClr val="FB7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Arc 23"/>
            <p:cNvSpPr/>
            <p:nvPr>
              <p:custDataLst>
                <p:tags r:id="rId60"/>
              </p:custDataLst>
            </p:nvPr>
          </p:nvSpPr>
          <p:spPr>
            <a:xfrm rot="21377909">
              <a:off x="1881431" y="3315875"/>
              <a:ext cx="2781337" cy="1221426"/>
            </a:xfrm>
            <a:prstGeom prst="arc">
              <a:avLst>
                <a:gd name="adj1" fmla="val 17644448"/>
                <a:gd name="adj2" fmla="val 20504732"/>
              </a:avLst>
            </a:prstGeom>
            <a:ln w="28575">
              <a:solidFill>
                <a:srgbClr val="FB7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5" name="Picture 24" descr="Firewall.png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8" cstate="print"/>
            <a:stretch>
              <a:fillRect/>
            </a:stretch>
          </p:blipFill>
          <p:spPr>
            <a:xfrm>
              <a:off x="4004251" y="3316071"/>
              <a:ext cx="207983" cy="164524"/>
            </a:xfrm>
            <a:prstGeom prst="rect">
              <a:avLst/>
            </a:prstGeom>
          </p:spPr>
        </p:pic>
      </p:grpSp>
      <p:grpSp>
        <p:nvGrpSpPr>
          <p:cNvPr id="15" name="Group 343"/>
          <p:cNvGrpSpPr/>
          <p:nvPr>
            <p:custDataLst>
              <p:tags r:id="rId2"/>
            </p:custDataLst>
          </p:nvPr>
        </p:nvGrpSpPr>
        <p:grpSpPr>
          <a:xfrm>
            <a:off x="454430" y="1664476"/>
            <a:ext cx="2622250" cy="645463"/>
            <a:chOff x="454430" y="1355459"/>
            <a:chExt cx="2622250" cy="645463"/>
          </a:xfrm>
        </p:grpSpPr>
        <p:sp>
          <p:nvSpPr>
            <p:cNvPr id="27" name="Rounded Rectangle 26">
              <a:hlinkClick r:id="" action="ppaction://noaction"/>
            </p:cNvPr>
            <p:cNvSpPr/>
            <p:nvPr/>
          </p:nvSpPr>
          <p:spPr bwMode="auto">
            <a:xfrm>
              <a:off x="454430" y="1355459"/>
              <a:ext cx="2600735" cy="645463"/>
            </a:xfrm>
            <a:prstGeom prst="roundRect">
              <a:avLst>
                <a:gd name="adj" fmla="val 3529"/>
              </a:avLst>
            </a:prstGeom>
            <a:solidFill>
              <a:srgbClr val="F2F2F2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548640" tIns="0" rIns="0" bIns="0" anchor="ctr"/>
            <a:lstStyle/>
            <a:p>
              <a:pPr defTabSz="414338" fontAlgn="base">
                <a:spcBef>
                  <a:spcPct val="0"/>
                </a:spcBef>
                <a:spcAft>
                  <a:spcPts val="1800"/>
                </a:spcAft>
                <a:buClr>
                  <a:srgbClr val="5D87A1"/>
                </a:buClr>
                <a:tabLst>
                  <a:tab pos="4114800" algn="r"/>
                </a:tabLst>
                <a:defRPr/>
              </a:pPr>
              <a:endParaRPr lang="en-US" sz="1100" b="1" kern="0" dirty="0">
                <a:solidFill>
                  <a:srgbClr val="4D4D4D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4001" y="1442826"/>
              <a:ext cx="1992679" cy="46166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ea typeface="Segoe UI" pitchFamily="34" charset="0"/>
                  <a:cs typeface="Segoe UI" pitchFamily="34" charset="0"/>
                </a:rPr>
                <a:t>User interface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0" dirty="0" smtClean="0">
                  <a:solidFill>
                    <a:srgbClr val="000000"/>
                  </a:solidFill>
                  <a:ea typeface="Segoe UI" pitchFamily="34" charset="0"/>
                  <a:cs typeface="Segoe UI" pitchFamily="34" charset="0"/>
                </a:rPr>
                <a:t>Access via web browser</a:t>
              </a:r>
              <a:endParaRPr lang="en-US" sz="12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9" name="Picture 28" descr="Monitor Keyboard.png"/>
            <p:cNvPicPr>
              <a:picLocks noChangeAspect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95045" y="1364725"/>
              <a:ext cx="465883" cy="513147"/>
            </a:xfrm>
            <a:prstGeom prst="rect">
              <a:avLst/>
            </a:prstGeom>
          </p:spPr>
        </p:pic>
        <p:pic>
          <p:nvPicPr>
            <p:cNvPr id="30" name="Picture 29" descr="Male Typing.png"/>
            <p:cNvPicPr>
              <a:picLocks noChangeAspect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98111" y="1452807"/>
              <a:ext cx="327124" cy="539311"/>
            </a:xfrm>
            <a:prstGeom prst="rect">
              <a:avLst/>
            </a:prstGeom>
          </p:spPr>
        </p:pic>
      </p:grpSp>
      <p:grpSp>
        <p:nvGrpSpPr>
          <p:cNvPr id="20" name="Group 84"/>
          <p:cNvGrpSpPr/>
          <p:nvPr>
            <p:custDataLst>
              <p:tags r:id="rId3"/>
            </p:custDataLst>
          </p:nvPr>
        </p:nvGrpSpPr>
        <p:grpSpPr>
          <a:xfrm>
            <a:off x="6134472" y="5199623"/>
            <a:ext cx="2622250" cy="654918"/>
            <a:chOff x="6252810" y="1141602"/>
            <a:chExt cx="2622250" cy="654918"/>
          </a:xfrm>
        </p:grpSpPr>
        <p:grpSp>
          <p:nvGrpSpPr>
            <p:cNvPr id="26" name="Group 342"/>
            <p:cNvGrpSpPr/>
            <p:nvPr>
              <p:custDataLst>
                <p:tags r:id="rId55"/>
              </p:custDataLst>
            </p:nvPr>
          </p:nvGrpSpPr>
          <p:grpSpPr>
            <a:xfrm>
              <a:off x="6252810" y="1141602"/>
              <a:ext cx="2622250" cy="654918"/>
              <a:chOff x="6252810" y="1071688"/>
              <a:chExt cx="2622250" cy="654918"/>
            </a:xfrm>
          </p:grpSpPr>
          <p:sp>
            <p:nvSpPr>
              <p:cNvPr id="34" name="Rounded Rectangle 33">
                <a:hlinkClick r:id="" action="ppaction://noaction"/>
              </p:cNvPr>
              <p:cNvSpPr/>
              <p:nvPr/>
            </p:nvSpPr>
            <p:spPr bwMode="auto">
              <a:xfrm>
                <a:off x="6252810" y="1081143"/>
                <a:ext cx="2600735" cy="645463"/>
              </a:xfrm>
              <a:prstGeom prst="roundRect">
                <a:avLst>
                  <a:gd name="adj" fmla="val 3529"/>
                </a:avLst>
              </a:prstGeom>
              <a:solidFill>
                <a:srgbClr val="F2F2F2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548640" tIns="0" rIns="0" bIns="0" anchor="ctr"/>
              <a:lstStyle/>
              <a:p>
                <a:pPr defTabSz="414338" fontAlgn="base">
                  <a:spcBef>
                    <a:spcPct val="0"/>
                  </a:spcBef>
                  <a:spcAft>
                    <a:spcPts val="1800"/>
                  </a:spcAft>
                  <a:buClr>
                    <a:srgbClr val="5D87A1"/>
                  </a:buClr>
                  <a:tabLst>
                    <a:tab pos="4114800" algn="r"/>
                  </a:tabLst>
                  <a:defRPr/>
                </a:pPr>
                <a:endParaRPr lang="en-US" sz="1100" b="1" kern="0" dirty="0">
                  <a:solidFill>
                    <a:srgbClr val="4D4D4D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82381" y="1071688"/>
                <a:ext cx="1992679" cy="646331"/>
              </a:xfrm>
              <a:prstGeom prst="rect">
                <a:avLst/>
              </a:prstGeom>
              <a:noFill/>
            </p:spPr>
            <p:txBody>
              <a:bodyPr wrap="square" lIns="45720" rIns="4572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kern="0" dirty="0" smtClean="0">
                    <a:solidFill>
                      <a:srgbClr val="000000"/>
                    </a:solidFill>
                    <a:ea typeface="Segoe UI" pitchFamily="34" charset="0"/>
                    <a:cs typeface="Segoe UI" pitchFamily="34" charset="0"/>
                  </a:rPr>
                  <a:t>Junosphere Connector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kern="0" dirty="0" smtClean="0">
                    <a:solidFill>
                      <a:srgbClr val="000000"/>
                    </a:solidFill>
                    <a:ea typeface="Segoe UI" pitchFamily="34" charset="0"/>
                    <a:cs typeface="Segoe UI" pitchFamily="34" charset="0"/>
                  </a:rPr>
                  <a:t>Secure tunnel to physical network lab</a:t>
                </a:r>
                <a:endParaRPr lang="en-US" sz="1200" kern="0" dirty="0">
                  <a:solidFill>
                    <a:srgbClr val="000000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33" name="Picture 4" descr="https://encrypted-tbn1.gstatic.com/images?q=tbn:ANd9GcSdrtW2ryjAwljTcKvBG8wnFJcZT9l1ows9DWfnP247F4nzqvIX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1" cstate="print">
              <a:grayscl/>
            </a:blip>
            <a:srcRect/>
            <a:stretch>
              <a:fillRect/>
            </a:stretch>
          </p:blipFill>
          <p:spPr bwMode="auto">
            <a:xfrm>
              <a:off x="6313693" y="1191186"/>
              <a:ext cx="581959" cy="581959"/>
            </a:xfrm>
            <a:prstGeom prst="rect">
              <a:avLst/>
            </a:prstGeom>
            <a:noFill/>
          </p:spPr>
        </p:pic>
      </p:grpSp>
      <p:grpSp>
        <p:nvGrpSpPr>
          <p:cNvPr id="31" name="Group 89"/>
          <p:cNvGrpSpPr/>
          <p:nvPr>
            <p:custDataLst>
              <p:tags r:id="rId4"/>
            </p:custDataLst>
          </p:nvPr>
        </p:nvGrpSpPr>
        <p:grpSpPr>
          <a:xfrm>
            <a:off x="5056090" y="1655021"/>
            <a:ext cx="3700632" cy="2860243"/>
            <a:chOff x="5174428" y="1141602"/>
            <a:chExt cx="3700632" cy="2860243"/>
          </a:xfrm>
        </p:grpSpPr>
        <p:grpSp>
          <p:nvGrpSpPr>
            <p:cNvPr id="32" name="Group 86"/>
            <p:cNvGrpSpPr/>
            <p:nvPr>
              <p:custDataLst>
                <p:tags r:id="rId50"/>
              </p:custDataLst>
            </p:nvPr>
          </p:nvGrpSpPr>
          <p:grpSpPr>
            <a:xfrm>
              <a:off x="6252810" y="1141602"/>
              <a:ext cx="2622250" cy="654918"/>
              <a:chOff x="6252810" y="1297593"/>
              <a:chExt cx="2622250" cy="654918"/>
            </a:xfrm>
          </p:grpSpPr>
          <p:sp>
            <p:nvSpPr>
              <p:cNvPr id="40" name="Rounded Rectangle 39">
                <a:hlinkClick r:id="" action="ppaction://noaction"/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6252810" y="1307048"/>
                <a:ext cx="2600735" cy="645463"/>
              </a:xfrm>
              <a:prstGeom prst="roundRect">
                <a:avLst>
                  <a:gd name="adj" fmla="val 3529"/>
                </a:avLst>
              </a:prstGeom>
              <a:solidFill>
                <a:srgbClr val="F2F2F2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548640" tIns="0" rIns="0" bIns="0" anchor="ctr"/>
              <a:lstStyle/>
              <a:p>
                <a:pPr defTabSz="414338" fontAlgn="base">
                  <a:spcBef>
                    <a:spcPct val="0"/>
                  </a:spcBef>
                  <a:spcAft>
                    <a:spcPts val="1800"/>
                  </a:spcAft>
                  <a:buClr>
                    <a:srgbClr val="5D87A1"/>
                  </a:buClr>
                  <a:tabLst>
                    <a:tab pos="4114800" algn="r"/>
                  </a:tabLst>
                  <a:defRPr/>
                </a:pPr>
                <a:endParaRPr lang="en-US" sz="1100" b="1" kern="0" dirty="0">
                  <a:solidFill>
                    <a:srgbClr val="4D4D4D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TextBox 40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6882381" y="1297593"/>
                <a:ext cx="1992679" cy="646331"/>
              </a:xfrm>
              <a:prstGeom prst="rect">
                <a:avLst/>
              </a:prstGeom>
              <a:noFill/>
            </p:spPr>
            <p:txBody>
              <a:bodyPr wrap="square" lIns="45720" rIns="4572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kern="0" dirty="0" smtClean="0">
                    <a:solidFill>
                      <a:srgbClr val="000000"/>
                    </a:solidFill>
                    <a:ea typeface="Segoe UI" pitchFamily="34" charset="0"/>
                    <a:cs typeface="Segoe UI" pitchFamily="34" charset="0"/>
                  </a:rPr>
                  <a:t>Topology isolation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kern="0" dirty="0" smtClean="0">
                    <a:solidFill>
                      <a:srgbClr val="000000"/>
                    </a:solidFill>
                    <a:ea typeface="Segoe UI" pitchFamily="34" charset="0"/>
                    <a:cs typeface="Segoe UI" pitchFamily="34" charset="0"/>
                  </a:rPr>
                  <a:t>Independent, secure cloud silo for each customer</a:t>
                </a:r>
                <a:endParaRPr lang="en-US" sz="1200" kern="0" dirty="0">
                  <a:solidFill>
                    <a:srgbClr val="000000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2" name="Picture 41" descr="Network Cloud 2.png"/>
              <p:cNvPicPr>
                <a:picLocks noChangeAspect="1"/>
              </p:cNvPicPr>
              <p:nvPr/>
            </p:nvPicPr>
            <p:blipFill>
              <a:blip r:embed="rId82" cstate="print"/>
              <a:stretch>
                <a:fillRect/>
              </a:stretch>
            </p:blipFill>
            <p:spPr>
              <a:xfrm>
                <a:off x="6287778" y="1403457"/>
                <a:ext cx="636291" cy="422484"/>
              </a:xfrm>
              <a:prstGeom prst="rect">
                <a:avLst/>
              </a:prstGeom>
            </p:spPr>
          </p:pic>
        </p:grpSp>
        <p:cxnSp>
          <p:nvCxnSpPr>
            <p:cNvPr id="38" name="Straight Connector 37"/>
            <p:cNvCxnSpPr/>
            <p:nvPr>
              <p:custDataLst>
                <p:tags r:id="rId51"/>
              </p:custDataLst>
            </p:nvPr>
          </p:nvCxnSpPr>
          <p:spPr>
            <a:xfrm flipV="1">
              <a:off x="5174428" y="1796527"/>
              <a:ext cx="1075766" cy="220531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>
              <p:custDataLst>
                <p:tags r:id="rId52"/>
              </p:custDataLst>
            </p:nvPr>
          </p:nvCxnSpPr>
          <p:spPr>
            <a:xfrm flipV="1">
              <a:off x="5475642" y="1785770"/>
              <a:ext cx="763793" cy="484094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92"/>
          <p:cNvGrpSpPr/>
          <p:nvPr/>
        </p:nvGrpSpPr>
        <p:grpSpPr>
          <a:xfrm>
            <a:off x="5712292" y="4447678"/>
            <a:ext cx="2666758" cy="566540"/>
            <a:chOff x="5712292" y="3869711"/>
            <a:chExt cx="2666758" cy="566540"/>
          </a:xfrm>
        </p:grpSpPr>
        <p:sp>
          <p:nvSpPr>
            <p:cNvPr id="45" name="Can 44"/>
            <p:cNvSpPr/>
            <p:nvPr>
              <p:custDataLst>
                <p:tags r:id="rId47"/>
              </p:custDataLst>
            </p:nvPr>
          </p:nvSpPr>
          <p:spPr>
            <a:xfrm rot="5400000">
              <a:off x="6341614" y="3530842"/>
              <a:ext cx="150608" cy="1409252"/>
            </a:xfrm>
            <a:prstGeom prst="can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chemeClr val="bg1">
                    <a:lumMod val="50000"/>
                  </a:schemeClr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0800000" scaled="1"/>
              <a:tileRect/>
            </a:gra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46" name="Picture 45" descr="Corporate Office 1.pn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83" cstate="print"/>
            <a:stretch>
              <a:fillRect/>
            </a:stretch>
          </p:blipFill>
          <p:spPr>
            <a:xfrm>
              <a:off x="7539181" y="3869711"/>
              <a:ext cx="839869" cy="566540"/>
            </a:xfrm>
            <a:prstGeom prst="rect">
              <a:avLst/>
            </a:prstGeom>
          </p:spPr>
        </p:pic>
        <p:pic>
          <p:nvPicPr>
            <p:cNvPr id="47" name="Picture 46" descr="Generic Router 2.pn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7190250" y="4077743"/>
              <a:ext cx="307811" cy="307811"/>
            </a:xfrm>
            <a:prstGeom prst="rect">
              <a:avLst/>
            </a:prstGeom>
          </p:spPr>
        </p:pic>
      </p:grpSp>
      <p:grpSp>
        <p:nvGrpSpPr>
          <p:cNvPr id="37" name="Group 91"/>
          <p:cNvGrpSpPr/>
          <p:nvPr/>
        </p:nvGrpSpPr>
        <p:grpSpPr>
          <a:xfrm>
            <a:off x="3431978" y="4070219"/>
            <a:ext cx="2258797" cy="1473622"/>
            <a:chOff x="3431978" y="3492252"/>
            <a:chExt cx="2258797" cy="1473622"/>
          </a:xfrm>
        </p:grpSpPr>
        <p:pic>
          <p:nvPicPr>
            <p:cNvPr id="49" name="Picture 48" descr="Network Cloud 3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31978" y="3572464"/>
              <a:ext cx="2114140" cy="1393410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stCxn id="69" idx="0"/>
            </p:cNvCxnSpPr>
            <p:nvPr>
              <p:custDataLst>
                <p:tags r:id="rId26"/>
              </p:custDataLst>
            </p:nvPr>
          </p:nvCxnSpPr>
          <p:spPr>
            <a:xfrm rot="5400000">
              <a:off x="4792086" y="4401754"/>
              <a:ext cx="342992" cy="245822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1" name="Straight Connector 50"/>
            <p:cNvCxnSpPr>
              <a:endCxn id="58" idx="0"/>
            </p:cNvCxnSpPr>
            <p:nvPr>
              <p:custDataLst>
                <p:tags r:id="rId27"/>
              </p:custDataLst>
            </p:nvPr>
          </p:nvCxnSpPr>
          <p:spPr>
            <a:xfrm rot="16200000" flipV="1">
              <a:off x="4275475" y="4404453"/>
              <a:ext cx="342992" cy="240422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2" name="Straight Connector 51"/>
            <p:cNvCxnSpPr/>
            <p:nvPr>
              <p:custDataLst>
                <p:tags r:id="rId28"/>
              </p:custDataLst>
            </p:nvPr>
          </p:nvCxnSpPr>
          <p:spPr>
            <a:xfrm rot="10800000" flipV="1">
              <a:off x="4218293" y="4696161"/>
              <a:ext cx="315452" cy="275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3" name="Straight Connector 52"/>
            <p:cNvCxnSpPr>
              <a:endCxn id="64" idx="2"/>
            </p:cNvCxnSpPr>
            <p:nvPr>
              <p:custDataLst>
                <p:tags r:id="rId29"/>
              </p:custDataLst>
            </p:nvPr>
          </p:nvCxnSpPr>
          <p:spPr>
            <a:xfrm rot="10800000">
              <a:off x="3838681" y="4542182"/>
              <a:ext cx="182162" cy="154254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4" name="Straight Connector 53"/>
            <p:cNvCxnSpPr/>
            <p:nvPr>
              <p:custDataLst>
                <p:tags r:id="rId30"/>
              </p:custDataLst>
            </p:nvPr>
          </p:nvCxnSpPr>
          <p:spPr>
            <a:xfrm rot="10800000" flipV="1">
              <a:off x="3742121" y="4013360"/>
              <a:ext cx="1460892" cy="0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5" name="Straight Connector 54"/>
            <p:cNvCxnSpPr/>
            <p:nvPr>
              <p:custDataLst>
                <p:tags r:id="rId31"/>
              </p:custDataLst>
            </p:nvPr>
          </p:nvCxnSpPr>
          <p:spPr>
            <a:xfrm flipV="1">
              <a:off x="5134949" y="4016374"/>
              <a:ext cx="1" cy="109096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6" name="Straight Connector 55"/>
            <p:cNvCxnSpPr/>
            <p:nvPr>
              <p:custDataLst>
                <p:tags r:id="rId32"/>
              </p:custDataLst>
            </p:nvPr>
          </p:nvCxnSpPr>
          <p:spPr>
            <a:xfrm flipV="1">
              <a:off x="4693728" y="4016377"/>
              <a:ext cx="0" cy="578497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57" name="Straight Connector 56"/>
            <p:cNvCxnSpPr/>
            <p:nvPr>
              <p:custDataLst>
                <p:tags r:id="rId33"/>
              </p:custDataLst>
            </p:nvPr>
          </p:nvCxnSpPr>
          <p:spPr>
            <a:xfrm flipV="1">
              <a:off x="4319330" y="4012975"/>
              <a:ext cx="1" cy="115713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58" name="Picture 57" descr="L2L3_Switch 2.pn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 flipV="1">
              <a:off x="4196307" y="4092265"/>
              <a:ext cx="260904" cy="260904"/>
            </a:xfrm>
            <a:prstGeom prst="rect">
              <a:avLst/>
            </a:prstGeom>
          </p:spPr>
        </p:pic>
        <p:pic>
          <p:nvPicPr>
            <p:cNvPr id="59" name="Picture 58" descr="L2L3_Switch 2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 flipV="1">
              <a:off x="4556669" y="4558507"/>
              <a:ext cx="260904" cy="260904"/>
            </a:xfrm>
            <a:prstGeom prst="rect">
              <a:avLst/>
            </a:prstGeom>
          </p:spPr>
        </p:pic>
        <p:pic>
          <p:nvPicPr>
            <p:cNvPr id="60" name="Picture 59" descr="Generic Router 2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 flipV="1">
              <a:off x="4897426" y="4394855"/>
              <a:ext cx="213261" cy="213261"/>
            </a:xfrm>
            <a:prstGeom prst="rect">
              <a:avLst/>
            </a:prstGeom>
          </p:spPr>
        </p:pic>
        <p:pic>
          <p:nvPicPr>
            <p:cNvPr id="61" name="Picture 60" descr="Generic Router 2.pn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 flipV="1">
              <a:off x="4286294" y="4394855"/>
              <a:ext cx="213261" cy="213261"/>
            </a:xfrm>
            <a:prstGeom prst="rect">
              <a:avLst/>
            </a:prstGeom>
          </p:spPr>
        </p:pic>
        <p:pic>
          <p:nvPicPr>
            <p:cNvPr id="62" name="Picture 61" descr="Generic Router 2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 flipV="1">
              <a:off x="3998376" y="4569461"/>
              <a:ext cx="213261" cy="213261"/>
            </a:xfrm>
            <a:prstGeom prst="rect">
              <a:avLst/>
            </a:prstGeom>
          </p:spPr>
        </p:pic>
        <p:cxnSp>
          <p:nvCxnSpPr>
            <p:cNvPr id="63" name="Straight Connector 62"/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3844487" y="4019777"/>
              <a:ext cx="1" cy="370516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64" name="Picture 63" descr="Server 1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86" cstate="print"/>
            <a:stretch>
              <a:fillRect/>
            </a:stretch>
          </p:blipFill>
          <p:spPr>
            <a:xfrm rot="10800000" flipV="1">
              <a:off x="3758767" y="4337250"/>
              <a:ext cx="159827" cy="204931"/>
            </a:xfrm>
            <a:prstGeom prst="rect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cxnSp>
          <p:nvCxnSpPr>
            <p:cNvPr id="65" name="Straight Connector 64"/>
            <p:cNvCxnSpPr/>
            <p:nvPr>
              <p:custDataLst>
                <p:tags r:id="rId41"/>
              </p:custDataLst>
            </p:nvPr>
          </p:nvCxnSpPr>
          <p:spPr>
            <a:xfrm flipH="1" flipV="1">
              <a:off x="4493743" y="3601957"/>
              <a:ext cx="1" cy="414414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66" name="Picture 65" descr="Generic Router 2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 flipV="1">
              <a:off x="4384113" y="3492252"/>
              <a:ext cx="213261" cy="213261"/>
            </a:xfrm>
            <a:prstGeom prst="rect">
              <a:avLst/>
            </a:prstGeom>
          </p:spPr>
        </p:pic>
        <p:pic>
          <p:nvPicPr>
            <p:cNvPr id="67" name="Picture 66" descr="Generic Router 2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 flipV="1">
              <a:off x="4384113" y="3736376"/>
              <a:ext cx="213261" cy="213261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>
              <p:custDataLst>
                <p:tags r:id="rId44"/>
              </p:custDataLst>
            </p:nvPr>
          </p:nvCxnSpPr>
          <p:spPr>
            <a:xfrm rot="10800000">
              <a:off x="5186521" y="4235299"/>
              <a:ext cx="315452" cy="275"/>
            </a:xfrm>
            <a:prstGeom prst="line">
              <a:avLst/>
            </a:prstGeom>
            <a:noFill/>
            <a:ln w="12700" cap="flat" cmpd="sng" algn="ctr">
              <a:solidFill>
                <a:srgbClr val="FB7303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69" name="Picture 68" descr="L2L3_Switch 2.pn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 flipV="1">
              <a:off x="4956041" y="4092265"/>
              <a:ext cx="260904" cy="260904"/>
            </a:xfrm>
            <a:prstGeom prst="rect">
              <a:avLst/>
            </a:prstGeom>
          </p:spPr>
        </p:pic>
        <p:pic>
          <p:nvPicPr>
            <p:cNvPr id="70" name="Picture 69" descr="Generic Router 2.pn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5382964" y="4077743"/>
              <a:ext cx="307811" cy="307811"/>
            </a:xfrm>
            <a:prstGeom prst="rect">
              <a:avLst/>
            </a:prstGeom>
          </p:spPr>
        </p:pic>
      </p:grpSp>
      <p:grpSp>
        <p:nvGrpSpPr>
          <p:cNvPr id="43" name="Group 97"/>
          <p:cNvGrpSpPr/>
          <p:nvPr/>
        </p:nvGrpSpPr>
        <p:grpSpPr>
          <a:xfrm>
            <a:off x="3431978" y="2149500"/>
            <a:ext cx="2114140" cy="1472865"/>
            <a:chOff x="3431978" y="1571533"/>
            <a:chExt cx="2114140" cy="1472865"/>
          </a:xfrm>
        </p:grpSpPr>
        <p:pic>
          <p:nvPicPr>
            <p:cNvPr id="72" name="Picture 71" descr="Network Cloud 3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31978" y="1571533"/>
              <a:ext cx="2114140" cy="1393410"/>
            </a:xfrm>
            <a:prstGeom prst="rect">
              <a:avLst/>
            </a:prstGeom>
          </p:spPr>
        </p:pic>
        <p:cxnSp>
          <p:nvCxnSpPr>
            <p:cNvPr id="73" name="Straight Connector 72"/>
            <p:cNvCxnSpPr>
              <a:stCxn id="90" idx="0"/>
            </p:cNvCxnSpPr>
            <p:nvPr>
              <p:custDataLst>
                <p:tags r:id="rId6"/>
              </p:custDataLst>
            </p:nvPr>
          </p:nvCxnSpPr>
          <p:spPr>
            <a:xfrm rot="16200000" flipV="1">
              <a:off x="4781328" y="1889074"/>
              <a:ext cx="342992" cy="245822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4" name="Straight Connector 73"/>
            <p:cNvCxnSpPr>
              <a:endCxn id="81" idx="0"/>
            </p:cNvCxnSpPr>
            <p:nvPr>
              <p:custDataLst>
                <p:tags r:id="rId7"/>
              </p:custDataLst>
            </p:nvPr>
          </p:nvCxnSpPr>
          <p:spPr>
            <a:xfrm rot="5400000">
              <a:off x="4264717" y="1891775"/>
              <a:ext cx="342992" cy="240422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5" name="Straight Connector 74"/>
            <p:cNvCxnSpPr/>
            <p:nvPr>
              <p:custDataLst>
                <p:tags r:id="rId8"/>
              </p:custDataLst>
            </p:nvPr>
          </p:nvCxnSpPr>
          <p:spPr>
            <a:xfrm rot="10800000">
              <a:off x="4207535" y="1840214"/>
              <a:ext cx="315452" cy="275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6" name="Straight Connector 75"/>
            <p:cNvCxnSpPr/>
            <p:nvPr>
              <p:custDataLst>
                <p:tags r:id="rId9"/>
              </p:custDataLst>
            </p:nvPr>
          </p:nvCxnSpPr>
          <p:spPr>
            <a:xfrm rot="10800000" flipV="1">
              <a:off x="3827923" y="1840214"/>
              <a:ext cx="182162" cy="154254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7" name="Straight Connector 76"/>
            <p:cNvCxnSpPr/>
            <p:nvPr>
              <p:custDataLst>
                <p:tags r:id="rId10"/>
              </p:custDataLst>
            </p:nvPr>
          </p:nvCxnSpPr>
          <p:spPr>
            <a:xfrm rot="10800000">
              <a:off x="3731363" y="2523290"/>
              <a:ext cx="1460892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8" name="Straight Connector 77"/>
            <p:cNvCxnSpPr/>
            <p:nvPr>
              <p:custDataLst>
                <p:tags r:id="rId11"/>
              </p:custDataLst>
            </p:nvPr>
          </p:nvCxnSpPr>
          <p:spPr>
            <a:xfrm>
              <a:off x="5124191" y="2411180"/>
              <a:ext cx="1" cy="10909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79" name="Straight Connector 78"/>
            <p:cNvCxnSpPr/>
            <p:nvPr>
              <p:custDataLst>
                <p:tags r:id="rId12"/>
              </p:custDataLst>
            </p:nvPr>
          </p:nvCxnSpPr>
          <p:spPr>
            <a:xfrm>
              <a:off x="4682970" y="1941776"/>
              <a:ext cx="0" cy="578497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cxnSp>
          <p:nvCxnSpPr>
            <p:cNvPr id="80" name="Straight Connector 79"/>
            <p:cNvCxnSpPr/>
            <p:nvPr>
              <p:custDataLst>
                <p:tags r:id="rId13"/>
              </p:custDataLst>
            </p:nvPr>
          </p:nvCxnSpPr>
          <p:spPr>
            <a:xfrm>
              <a:off x="4308572" y="2407962"/>
              <a:ext cx="1" cy="115713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81" name="Picture 80" descr="L2L3_Switch 2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>
              <a:off x="4185549" y="2183481"/>
              <a:ext cx="260904" cy="260904"/>
            </a:xfrm>
            <a:prstGeom prst="rect">
              <a:avLst/>
            </a:prstGeom>
          </p:spPr>
        </p:pic>
        <p:pic>
          <p:nvPicPr>
            <p:cNvPr id="82" name="Picture 81" descr="L2L3_Switch 2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>
              <a:off x="4545911" y="1717239"/>
              <a:ext cx="260904" cy="260904"/>
            </a:xfrm>
            <a:prstGeom prst="rect">
              <a:avLst/>
            </a:prstGeom>
          </p:spPr>
        </p:pic>
        <p:pic>
          <p:nvPicPr>
            <p:cNvPr id="83" name="Picture 82" descr="Generic Router 2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4886668" y="1928534"/>
              <a:ext cx="213261" cy="213261"/>
            </a:xfrm>
            <a:prstGeom prst="rect">
              <a:avLst/>
            </a:prstGeom>
          </p:spPr>
        </p:pic>
        <p:pic>
          <p:nvPicPr>
            <p:cNvPr id="84" name="Picture 83" descr="Generic Router 2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4275536" y="1928534"/>
              <a:ext cx="213261" cy="213261"/>
            </a:xfrm>
            <a:prstGeom prst="rect">
              <a:avLst/>
            </a:prstGeom>
          </p:spPr>
        </p:pic>
        <p:pic>
          <p:nvPicPr>
            <p:cNvPr id="85" name="Picture 84" descr="Generic Router 2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3987618" y="1753928"/>
              <a:ext cx="213261" cy="213261"/>
            </a:xfrm>
            <a:prstGeom prst="rect">
              <a:avLst/>
            </a:prstGeom>
          </p:spPr>
        </p:pic>
        <p:cxnSp>
          <p:nvCxnSpPr>
            <p:cNvPr id="86" name="Straight Connector 85"/>
            <p:cNvCxnSpPr/>
            <p:nvPr>
              <p:custDataLst>
                <p:tags r:id="rId19"/>
              </p:custDataLst>
            </p:nvPr>
          </p:nvCxnSpPr>
          <p:spPr>
            <a:xfrm flipH="1">
              <a:off x="3833729" y="2146357"/>
              <a:ext cx="1" cy="37051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87" name="Picture 86" descr="Server 1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86" cstate="print">
              <a:duotone>
                <a:prstClr val="black"/>
                <a:srgbClr val="807F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800000">
              <a:off x="3748009" y="1994469"/>
              <a:ext cx="159827" cy="204931"/>
            </a:xfrm>
            <a:prstGeom prst="rect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cxnSp>
          <p:nvCxnSpPr>
            <p:cNvPr id="88" name="Straight Connector 87"/>
            <p:cNvCxnSpPr/>
            <p:nvPr>
              <p:custDataLst>
                <p:tags r:id="rId21"/>
              </p:custDataLst>
            </p:nvPr>
          </p:nvCxnSpPr>
          <p:spPr>
            <a:xfrm flipH="1">
              <a:off x="4482985" y="2520279"/>
              <a:ext cx="1" cy="414414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  <p:pic>
          <p:nvPicPr>
            <p:cNvPr id="89" name="Picture 88" descr="Generic Router 2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4373355" y="2587013"/>
              <a:ext cx="213261" cy="213261"/>
            </a:xfrm>
            <a:prstGeom prst="rect">
              <a:avLst/>
            </a:prstGeom>
          </p:spPr>
        </p:pic>
        <p:pic>
          <p:nvPicPr>
            <p:cNvPr id="90" name="Picture 89" descr="L2L3_Switch 2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85" cstate="print"/>
            <a:stretch>
              <a:fillRect/>
            </a:stretch>
          </p:blipFill>
          <p:spPr>
            <a:xfrm>
              <a:off x="4945283" y="2183481"/>
              <a:ext cx="260904" cy="260904"/>
            </a:xfrm>
            <a:prstGeom prst="rect">
              <a:avLst/>
            </a:prstGeom>
          </p:spPr>
        </p:pic>
        <p:pic>
          <p:nvPicPr>
            <p:cNvPr id="91" name="Picture 90" descr="Generic Router 2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84" cstate="print"/>
            <a:stretch>
              <a:fillRect/>
            </a:stretch>
          </p:blipFill>
          <p:spPr>
            <a:xfrm>
              <a:off x="4373355" y="2831137"/>
              <a:ext cx="213261" cy="2132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Virtualization role on optimization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lab test of SDN and automation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412090" y="1186029"/>
            <a:ext cx="5644465" cy="28265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SDN</a:t>
            </a:r>
            <a:r>
              <a:rPr lang="en-US" sz="1600" dirty="0" smtClean="0"/>
              <a:t> helps operators to optimize cost performance by introducing adaptive networking and increase revenues by enabling new advanced services and dynamic service chaining. SDN facilitates smart distribution, and boosts network potential.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Automation</a:t>
            </a:r>
            <a:r>
              <a:rPr lang="en-US" sz="1600" dirty="0" smtClean="0"/>
              <a:t> accelerates configuration of new nodes, users and services, and can also contribute to reduce implementation errors.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Virtual networking lab</a:t>
            </a:r>
            <a:r>
              <a:rPr lang="en-US" sz="1600" dirty="0" smtClean="0"/>
              <a:t> environments allow for true scale testing for reliable development of services and creation of automation templates, scripts and tools.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819" y="5206702"/>
            <a:ext cx="5109882" cy="4948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Virtual Networking Labs enable reliable and efficient implementation of SDN and automation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560409" y="3453205"/>
            <a:ext cx="2494739" cy="2729372"/>
            <a:chOff x="5997015" y="2837008"/>
            <a:chExt cx="3058133" cy="3345753"/>
          </a:xfrm>
        </p:grpSpPr>
        <p:sp>
          <p:nvSpPr>
            <p:cNvPr id="18" name="TextBox 17"/>
            <p:cNvSpPr txBox="1"/>
            <p:nvPr/>
          </p:nvSpPr>
          <p:spPr>
            <a:xfrm>
              <a:off x="7210145" y="5843207"/>
              <a:ext cx="623303" cy="339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SDN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18" descr="Icon-Gear02-Blue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200432">
              <a:off x="5997015" y="3168336"/>
              <a:ext cx="1766765" cy="17667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26084" y="2837008"/>
              <a:ext cx="132672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4"/>
                  </a:solidFill>
                </a:rPr>
                <a:t>Virtual</a:t>
              </a:r>
            </a:p>
            <a:p>
              <a:pPr algn="ctr"/>
              <a:r>
                <a:rPr lang="en-US" sz="1200" b="1" dirty="0" smtClean="0">
                  <a:solidFill>
                    <a:schemeClr val="accent4"/>
                  </a:solidFill>
                </a:rPr>
                <a:t>Networking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pic>
          <p:nvPicPr>
            <p:cNvPr id="21" name="Picture 20" descr="Icon-Gear02-Blue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5922">
              <a:off x="7288383" y="3197807"/>
              <a:ext cx="1766765" cy="176676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40497" y="3009137"/>
              <a:ext cx="1275687" cy="339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Automation</a:t>
              </a:r>
            </a:p>
          </p:txBody>
        </p:sp>
        <p:pic>
          <p:nvPicPr>
            <p:cNvPr id="27" name="Picture 26" descr="Icon-Gear02-Blue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1088454">
              <a:off x="6612108" y="4274132"/>
              <a:ext cx="1766765" cy="17667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Overview of SDN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1"/>
          <p:cNvGrpSpPr/>
          <p:nvPr/>
        </p:nvGrpSpPr>
        <p:grpSpPr>
          <a:xfrm>
            <a:off x="1137862" y="2582388"/>
            <a:ext cx="7015650" cy="3539510"/>
            <a:chOff x="1436924" y="1292448"/>
            <a:chExt cx="5362352" cy="3643422"/>
          </a:xfrm>
        </p:grpSpPr>
        <p:sp>
          <p:nvSpPr>
            <p:cNvPr id="45" name="Rectangle 44"/>
            <p:cNvSpPr/>
            <p:nvPr/>
          </p:nvSpPr>
          <p:spPr>
            <a:xfrm>
              <a:off x="1436924" y="4082902"/>
              <a:ext cx="2137144" cy="8506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Forwarding Functions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36924" y="3153145"/>
              <a:ext cx="2137144" cy="8506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Control Plane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36924" y="2223387"/>
              <a:ext cx="2137144" cy="8506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Services Plane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36924" y="1293629"/>
              <a:ext cx="2137144" cy="8506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Network Management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59890" y="3154326"/>
              <a:ext cx="3239386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Simplify network configuration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Dynamic route optimization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59890" y="4085266"/>
              <a:ext cx="3239386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Maximize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bitrate</a:t>
              </a:r>
              <a:r>
                <a:rPr lang="en-US" sz="1600" dirty="0" smtClean="0">
                  <a:solidFill>
                    <a:schemeClr val="tx1"/>
                  </a:solidFill>
                </a:rPr>
                <a:t> forwarding performance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Minimize power consumption and footprint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59890" y="2223387"/>
              <a:ext cx="3239386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Accelerate creation of differentiated services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Multi-source platforms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59890" y="1292448"/>
              <a:ext cx="3239386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Unified network operation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Smart discovery and orchestration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80A80"/>
                </a:solidFill>
              </a:rPr>
              <a:t>Sdn</a:t>
            </a:r>
            <a:r>
              <a:rPr lang="en-US" dirty="0" smtClean="0">
                <a:solidFill>
                  <a:srgbClr val="480A80"/>
                </a:solidFill>
              </a:rPr>
              <a:t> Principles</a:t>
            </a:r>
            <a:endParaRPr lang="en-US" dirty="0">
              <a:solidFill>
                <a:srgbClr val="480A80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501261" y="1857142"/>
            <a:ext cx="3517839" cy="1629634"/>
            <a:chOff x="1436925" y="1292448"/>
            <a:chExt cx="5129776" cy="3643422"/>
          </a:xfrm>
        </p:grpSpPr>
        <p:sp>
          <p:nvSpPr>
            <p:cNvPr id="30" name="Rectangle 29"/>
            <p:cNvSpPr/>
            <p:nvPr/>
          </p:nvSpPr>
          <p:spPr>
            <a:xfrm>
              <a:off x="1436925" y="4082901"/>
              <a:ext cx="1889327" cy="8506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Forwarding Functions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6925" y="3153146"/>
              <a:ext cx="1889327" cy="8506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Control Plane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36925" y="2223386"/>
              <a:ext cx="1889327" cy="8506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Services Plane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36925" y="1293628"/>
              <a:ext cx="1889327" cy="8506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Network Management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27312" y="3154326"/>
              <a:ext cx="3239389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Simplify network configuration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</a:rPr>
                <a:t>Dynamic route optimization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27312" y="4085266"/>
              <a:ext cx="3239389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Maximize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bitrate</a:t>
              </a:r>
              <a:r>
                <a:rPr lang="en-US" sz="800" dirty="0" smtClean="0">
                  <a:solidFill>
                    <a:schemeClr val="tx1"/>
                  </a:solidFill>
                </a:rPr>
                <a:t> forwarding performance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</a:rPr>
                <a:t>Minimize power consumption and footprint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27312" y="2223386"/>
              <a:ext cx="3239389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Accelerate creation of differentiated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</a:rPr>
                <a:t>Multi-source platforms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27312" y="1292448"/>
              <a:ext cx="3239389" cy="850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Unified network operation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</a:rPr>
                <a:t>Smart discovery and orchestration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81291" y="3304163"/>
            <a:ext cx="4150380" cy="2857644"/>
            <a:chOff x="3884807" y="2955852"/>
            <a:chExt cx="4576810" cy="3151253"/>
          </a:xfrm>
        </p:grpSpPr>
        <p:sp>
          <p:nvSpPr>
            <p:cNvPr id="46" name="Isosceles Triangle 45"/>
            <p:cNvSpPr/>
            <p:nvPr/>
          </p:nvSpPr>
          <p:spPr>
            <a:xfrm>
              <a:off x="5509799" y="2955852"/>
              <a:ext cx="2355490" cy="25940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4807" y="5332643"/>
              <a:ext cx="4576810" cy="4259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Forwarding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</a:rPr>
                <a:t>Functions</a:t>
              </a: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5239207" y="5012716"/>
              <a:ext cx="2849704" cy="1094389"/>
              <a:chOff x="891534" y="4635464"/>
              <a:chExt cx="2734878" cy="1050291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2700670" y="4784651"/>
                <a:ext cx="808074" cy="73364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066800" y="4800600"/>
                <a:ext cx="685800" cy="685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084521" y="4795284"/>
                <a:ext cx="733647" cy="73364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Picture 11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8058" y="4635464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14" name="Picture 13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8058" y="5366080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16" name="Picture 15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91534" y="4635464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17" name="Picture 16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91534" y="5366080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25" name="Picture 24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10281" y="5369624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26" name="Picture 25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36529" y="4639008"/>
                <a:ext cx="316131" cy="316131"/>
              </a:xfrm>
              <a:prstGeom prst="rect">
                <a:avLst/>
              </a:prstGeom>
            </p:spPr>
          </p:pic>
          <p:pic>
            <p:nvPicPr>
              <p:cNvPr id="27" name="Picture 26" descr="Generic Router 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53757" y="5369624"/>
                <a:ext cx="316131" cy="316131"/>
              </a:xfrm>
              <a:prstGeom prst="rect">
                <a:avLst/>
              </a:prstGeom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5897070" y="2961683"/>
              <a:ext cx="1602970" cy="6245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Network Management</a:t>
              </a:r>
            </a:p>
          </p:txBody>
        </p:sp>
        <p:grpSp>
          <p:nvGrpSpPr>
            <p:cNvPr id="6" name="Group 44"/>
            <p:cNvGrpSpPr/>
            <p:nvPr/>
          </p:nvGrpSpPr>
          <p:grpSpPr>
            <a:xfrm>
              <a:off x="5352928" y="3790344"/>
              <a:ext cx="2691255" cy="627658"/>
              <a:chOff x="4141142" y="3795563"/>
              <a:chExt cx="1919413" cy="44764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183125" y="3795563"/>
                <a:ext cx="877430" cy="44543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Control Plane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141142" y="3797775"/>
                <a:ext cx="877430" cy="4454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Services Plane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213774" y="4700108"/>
              <a:ext cx="1130880" cy="253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local control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22632" y="4719986"/>
              <a:ext cx="1130880" cy="253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local control</a:t>
              </a:r>
            </a:p>
          </p:txBody>
        </p:sp>
      </p:grpSp>
      <p:sp>
        <p:nvSpPr>
          <p:cNvPr id="60" name="Content Placeholder 2"/>
          <p:cNvSpPr>
            <a:spLocks noGrp="1"/>
          </p:cNvSpPr>
          <p:nvPr>
            <p:ph sz="quarter" idx="10"/>
          </p:nvPr>
        </p:nvSpPr>
        <p:spPr>
          <a:xfrm>
            <a:off x="455121" y="996950"/>
            <a:ext cx="8229600" cy="851158"/>
          </a:xfrm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Separation of networking functional blocks to create modular service development through balanced centralized/distributed deployment of these functions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9278E-6 L -0.22882 -0.24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8 -0.30366 L 0.08993 -0.078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5949" y="2623319"/>
            <a:ext cx="1541518" cy="106839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310" y="993396"/>
            <a:ext cx="1541518" cy="1068394"/>
          </a:xfrm>
          <a:prstGeom prst="rect">
            <a:avLst/>
          </a:prstGeom>
        </p:spPr>
      </p:pic>
      <p:sp>
        <p:nvSpPr>
          <p:cNvPr id="680" name="Rectangle 679"/>
          <p:cNvSpPr/>
          <p:nvPr/>
        </p:nvSpPr>
        <p:spPr>
          <a:xfrm>
            <a:off x="1100138" y="1217050"/>
            <a:ext cx="1038225" cy="2952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/>
                </a:solidFill>
                <a:latin typeface="Arial" charset="0"/>
                <a:ea typeface="+mn-ea"/>
              </a:rPr>
              <a:t>Gaming 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480A80"/>
                </a:solidFill>
              </a:rPr>
              <a:t>SDN Example</a:t>
            </a:r>
            <a:br>
              <a:rPr dirty="0" smtClean="0">
                <a:solidFill>
                  <a:srgbClr val="480A80"/>
                </a:solidFill>
              </a:rPr>
            </a:br>
            <a:r>
              <a:rPr dirty="0" smtClean="0">
                <a:solidFill>
                  <a:srgbClr val="480A80"/>
                </a:solidFill>
              </a:rPr>
              <a:t>Service chaining in action</a:t>
            </a:r>
            <a:endParaRPr dirty="0">
              <a:solidFill>
                <a:srgbClr val="480A80"/>
              </a:solidFill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1100138" y="1521850"/>
            <a:ext cx="306387" cy="339725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/>
                <a:ea typeface="+mn-ea"/>
              </a:rPr>
              <a:t>VM</a:t>
            </a: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1471613" y="1528200"/>
            <a:ext cx="307975" cy="339725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/>
                <a:ea typeface="+mn-ea"/>
              </a:rPr>
              <a:t>VM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844675" y="1534550"/>
            <a:ext cx="306388" cy="338138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/>
                <a:ea typeface="+mn-ea"/>
              </a:rPr>
              <a:t>VM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4165600" y="1418663"/>
            <a:ext cx="1711325" cy="44291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CONTROLLER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2587625" y="3691963"/>
            <a:ext cx="414338" cy="7143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+mn-ea"/>
              </a:rPr>
              <a:t>BNG</a:t>
            </a: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280150" y="3691963"/>
            <a:ext cx="415925" cy="7143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+mn-ea"/>
              </a:rPr>
              <a:t>P-GW</a:t>
            </a:r>
          </a:p>
        </p:txBody>
      </p:sp>
      <p:pic>
        <p:nvPicPr>
          <p:cNvPr id="155" name="Picture 154" descr="Large Screen TV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625" y="5184213"/>
            <a:ext cx="3968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55" descr="Game Controll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5238" y="5843025"/>
            <a:ext cx="50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156" descr="tablet_noteboo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0150" y="5090550"/>
            <a:ext cx="4016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7092950" y="1429775"/>
            <a:ext cx="1712913" cy="442913"/>
          </a:xfrm>
          <a:prstGeom prst="rect">
            <a:avLst/>
          </a:prstGeom>
          <a:solidFill>
            <a:schemeClr val="accent4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NETWORK INTELLIGENCE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2794000" y="4452375"/>
            <a:ext cx="0" cy="638175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779588" y="2061600"/>
            <a:ext cx="1014412" cy="1474788"/>
          </a:xfrm>
          <a:prstGeom prst="straightConnector1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2487613" y="1734575"/>
            <a:ext cx="1531937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2921000" y="2006038"/>
            <a:ext cx="1835150" cy="15303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937125" y="2017150"/>
            <a:ext cx="1517650" cy="15303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492875" y="4452375"/>
            <a:ext cx="0" cy="638175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6008688" y="1756800"/>
            <a:ext cx="936625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6003925" y="1517088"/>
            <a:ext cx="936625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2460625" y="1488513"/>
            <a:ext cx="1533525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 descr="tablet_noteboo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2925" y="5090550"/>
            <a:ext cx="400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185" descr="tablet_noteboo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3875" y="5090550"/>
            <a:ext cx="400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7" name="Straight Arrow Connector 186"/>
          <p:cNvCxnSpPr/>
          <p:nvPr/>
        </p:nvCxnSpPr>
        <p:spPr>
          <a:xfrm flipH="1">
            <a:off x="5876925" y="4452375"/>
            <a:ext cx="403225" cy="59213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6696075" y="4452375"/>
            <a:ext cx="396875" cy="59213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6972300" y="2847413"/>
            <a:ext cx="1039813" cy="2952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SP DC</a:t>
            </a: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7345363" y="3158563"/>
            <a:ext cx="306387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/>
                <a:ea typeface="+mn-ea"/>
              </a:rPr>
              <a:t>VM</a:t>
            </a: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7716838" y="3163325"/>
            <a:ext cx="307975" cy="339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/>
                <a:ea typeface="+mn-ea"/>
              </a:rPr>
              <a:t>VM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63163" y="4487550"/>
            <a:ext cx="938212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connects from home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56688" y="2725175"/>
            <a:ext cx="936625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starts gaming service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508250" y="1763150"/>
            <a:ext cx="1476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has started playing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4437575" y="2235900"/>
            <a:ext cx="10842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John</a:t>
            </a:r>
            <a:r>
              <a:rPr lang="en-US" altLang="en-US" sz="1000" dirty="0"/>
              <a:t>’</a:t>
            </a:r>
            <a:r>
              <a:rPr lang="en-US" sz="1000" dirty="0"/>
              <a:t>s new profile:</a:t>
            </a:r>
          </a:p>
          <a:p>
            <a:r>
              <a:rPr lang="en-US" sz="900" dirty="0">
                <a:latin typeface="Consolas" pitchFamily="49" charset="0"/>
              </a:rPr>
              <a:t>High BW</a:t>
            </a:r>
          </a:p>
          <a:p>
            <a:r>
              <a:rPr lang="en-US" sz="900" dirty="0">
                <a:latin typeface="Consolas" pitchFamily="49" charset="0"/>
              </a:rPr>
              <a:t>Low latency</a:t>
            </a:r>
          </a:p>
          <a:p>
            <a:r>
              <a:rPr lang="en-US" sz="900" dirty="0">
                <a:latin typeface="Consolas" pitchFamily="49" charset="0"/>
              </a:rPr>
              <a:t>Don</a:t>
            </a:r>
            <a:r>
              <a:rPr lang="en-US" altLang="en-US" sz="900" dirty="0">
                <a:latin typeface="Consolas" pitchFamily="49" charset="0"/>
              </a:rPr>
              <a:t>’</a:t>
            </a:r>
            <a:r>
              <a:rPr lang="en-US" sz="900" dirty="0">
                <a:latin typeface="Consolas" pitchFamily="49" charset="0"/>
              </a:rPr>
              <a:t>t bill volume</a:t>
            </a:r>
          </a:p>
        </p:txBody>
      </p:sp>
      <p:sp>
        <p:nvSpPr>
          <p:cNvPr id="209" name="Freeform 208"/>
          <p:cNvSpPr/>
          <p:nvPr/>
        </p:nvSpPr>
        <p:spPr>
          <a:xfrm>
            <a:off x="3144838" y="5936688"/>
            <a:ext cx="3302000" cy="374650"/>
          </a:xfrm>
          <a:custGeom>
            <a:avLst/>
            <a:gdLst>
              <a:gd name="connsiteX0" fmla="*/ 0 w 3962400"/>
              <a:gd name="connsiteY0" fmla="*/ 0 h 338083"/>
              <a:gd name="connsiteX1" fmla="*/ 2175641 w 3962400"/>
              <a:gd name="connsiteY1" fmla="*/ 336331 h 338083"/>
              <a:gd name="connsiteX2" fmla="*/ 3962400 w 3962400"/>
              <a:gd name="connsiteY2" fmla="*/ 10510 h 3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38083">
                <a:moveTo>
                  <a:pt x="0" y="0"/>
                </a:moveTo>
                <a:cubicBezTo>
                  <a:pt x="757620" y="167289"/>
                  <a:pt x="1515241" y="334579"/>
                  <a:pt x="2175641" y="336331"/>
                </a:cubicBezTo>
                <a:cubicBezTo>
                  <a:pt x="2836041" y="338083"/>
                  <a:pt x="3399220" y="174296"/>
                  <a:pt x="3962400" y="1051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4346575" y="5574738"/>
            <a:ext cx="12239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goes to office</a:t>
            </a:r>
          </a:p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Logs in from his tablet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759450" y="1831413"/>
            <a:ext cx="1509713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logged in from SFO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6937375" y="4430150"/>
            <a:ext cx="892175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Andy &amp; Joe join the game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452688" y="1767913"/>
            <a:ext cx="15589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Andy &amp; Joe joined John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692775" y="1842525"/>
            <a:ext cx="1778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Andy &amp; Joe logged in from SVL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949950" y="1217050"/>
            <a:ext cx="11096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CoI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 in SVL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587625" y="1193238"/>
            <a:ext cx="146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Shift content to SVL</a:t>
            </a:r>
          </a:p>
        </p:txBody>
      </p: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4016375" y="3441138"/>
            <a:ext cx="147478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Andy &amp; Joe</a:t>
            </a:r>
            <a:r>
              <a:rPr lang="en-US" altLang="en-US" sz="1000"/>
              <a:t>’</a:t>
            </a:r>
            <a:r>
              <a:rPr lang="en-US" sz="1000"/>
              <a:t>s new profile:</a:t>
            </a:r>
          </a:p>
          <a:p>
            <a:r>
              <a:rPr lang="en-US" sz="900">
                <a:latin typeface="Consolas" pitchFamily="49" charset="0"/>
              </a:rPr>
              <a:t>High BW</a:t>
            </a:r>
          </a:p>
          <a:p>
            <a:r>
              <a:rPr lang="en-US" sz="900">
                <a:latin typeface="Consolas" pitchFamily="49" charset="0"/>
              </a:rPr>
              <a:t>Low latency</a:t>
            </a:r>
          </a:p>
          <a:p>
            <a:r>
              <a:rPr lang="en-US" sz="900">
                <a:latin typeface="Consolas" pitchFamily="49" charset="0"/>
              </a:rPr>
              <a:t>Don</a:t>
            </a:r>
            <a:r>
              <a:rPr lang="en-US" altLang="en-US" sz="900">
                <a:latin typeface="Consolas" pitchFamily="49" charset="0"/>
              </a:rPr>
              <a:t>’</a:t>
            </a:r>
            <a:r>
              <a:rPr lang="en-US" sz="900">
                <a:latin typeface="Consolas" pitchFamily="49" charset="0"/>
              </a:rPr>
              <a:t>t bill volume</a:t>
            </a:r>
          </a:p>
          <a:p>
            <a:endParaRPr lang="en-US" sz="1000"/>
          </a:p>
        </p:txBody>
      </p:sp>
      <p:cxnSp>
        <p:nvCxnSpPr>
          <p:cNvPr id="219" name="Straight Arrow Connector 218"/>
          <p:cNvCxnSpPr/>
          <p:nvPr/>
        </p:nvCxnSpPr>
        <p:spPr>
          <a:xfrm>
            <a:off x="1987550" y="2061600"/>
            <a:ext cx="4313238" cy="1550988"/>
          </a:xfrm>
          <a:prstGeom prst="straightConnector1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5370650" y="3472063"/>
            <a:ext cx="9382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resumes gaming service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2503488" y="1756800"/>
            <a:ext cx="14779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John has started playing</a:t>
            </a:r>
          </a:p>
        </p:txBody>
      </p:sp>
      <p:sp>
        <p:nvSpPr>
          <p:cNvPr id="224" name="Arc 223"/>
          <p:cNvSpPr/>
          <p:nvPr/>
        </p:nvSpPr>
        <p:spPr>
          <a:xfrm flipH="1">
            <a:off x="6548438" y="3303025"/>
            <a:ext cx="796925" cy="549275"/>
          </a:xfrm>
          <a:prstGeom prst="arc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6629400" y="3531625"/>
            <a:ext cx="1052513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Content delivered locally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8148E-7 2.75347E-6 L 0.56221 0.236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4" grpId="2"/>
      <p:bldP spid="204" grpId="3"/>
      <p:bldP spid="210" grpId="0"/>
      <p:bldP spid="212" grpId="0"/>
      <p:bldP spid="212" grpId="1"/>
      <p:bldP spid="213" grpId="0"/>
      <p:bldP spid="214" grpId="0"/>
      <p:bldP spid="215" grpId="0"/>
      <p:bldP spid="216" grpId="0"/>
      <p:bldP spid="217" grpId="0"/>
      <p:bldP spid="218" grpId="0"/>
      <p:bldP spid="221" grpId="0"/>
      <p:bldP spid="222" grpId="0"/>
      <p:bldP spid="222" grpId="1"/>
      <p:bldP spid="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by step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a virtual lab for network optimization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Lab practices today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Planning, deployment and maintenance </a:t>
            </a:r>
            <a:endParaRPr lang="en-US" dirty="0">
              <a:solidFill>
                <a:srgbClr val="480A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5121" y="1280154"/>
            <a:ext cx="8229600" cy="4584102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D87A1"/>
                </a:solidFill>
              </a:rPr>
              <a:t>Today…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How much </a:t>
            </a:r>
            <a:r>
              <a:rPr lang="en-US" b="1" dirty="0" smtClean="0">
                <a:solidFill>
                  <a:srgbClr val="5D87A1"/>
                </a:solidFill>
              </a:rPr>
              <a:t>time</a:t>
            </a:r>
            <a:r>
              <a:rPr lang="en-US" dirty="0" smtClean="0"/>
              <a:t> does it take you to set a test environment to verify new services or automation scripts?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How often do you test these elements at on a large </a:t>
            </a:r>
            <a:r>
              <a:rPr lang="en-US" b="1" dirty="0" smtClean="0">
                <a:solidFill>
                  <a:srgbClr val="5D87A1"/>
                </a:solidFill>
              </a:rPr>
              <a:t>scale</a:t>
            </a:r>
            <a:r>
              <a:rPr lang="en-US" dirty="0" smtClean="0"/>
              <a:t> environment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Is it feasible to test at a large scale on a network with the same properties as the production environment… and do so </a:t>
            </a:r>
            <a:r>
              <a:rPr lang="en-US" b="1" dirty="0" smtClean="0">
                <a:solidFill>
                  <a:srgbClr val="5D87A1"/>
                </a:solidFill>
              </a:rPr>
              <a:t>efficiently</a:t>
            </a:r>
            <a:r>
              <a:rPr lang="en-US" dirty="0" smtClean="0"/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do you do when the network experiences problems?... do you have time to </a:t>
            </a:r>
            <a:r>
              <a:rPr lang="en-US" b="1" dirty="0" smtClean="0">
                <a:solidFill>
                  <a:srgbClr val="5D87A1"/>
                </a:solidFill>
              </a:rPr>
              <a:t>verify</a:t>
            </a:r>
            <a:r>
              <a:rPr lang="en-US" dirty="0" smtClean="0"/>
              <a:t> the fix before pushing it into production?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705350" y="3474831"/>
            <a:ext cx="3609976" cy="1626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>
            <p:custDataLst>
              <p:tags r:id="rId1"/>
            </p:custDataLst>
          </p:nvPr>
        </p:nvSpPr>
        <p:spPr>
          <a:xfrm rot="5400000">
            <a:off x="7274454" y="3800907"/>
            <a:ext cx="90710" cy="1161921"/>
          </a:xfrm>
          <a:prstGeom prst="can">
            <a:avLst/>
          </a:prstGeom>
          <a:gradFill flip="none" rotWithShape="1">
            <a:gsLst>
              <a:gs pos="0">
                <a:srgbClr val="8488C4"/>
              </a:gs>
              <a:gs pos="53000">
                <a:schemeClr val="bg1">
                  <a:lumMod val="5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 descr="128_sandbox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448" b="30378"/>
          <a:stretch>
            <a:fillRect/>
          </a:stretch>
        </p:blipFill>
        <p:spPr>
          <a:xfrm>
            <a:off x="4753035" y="3580990"/>
            <a:ext cx="2200216" cy="132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A80"/>
                </a:solidFill>
              </a:rPr>
              <a:t>Step 1</a:t>
            </a:r>
            <a:br>
              <a:rPr lang="en-US" dirty="0" smtClean="0">
                <a:solidFill>
                  <a:srgbClr val="480A80"/>
                </a:solidFill>
              </a:rPr>
            </a:br>
            <a:r>
              <a:rPr lang="en-US" dirty="0" smtClean="0">
                <a:solidFill>
                  <a:srgbClr val="480A80"/>
                </a:solidFill>
              </a:rPr>
              <a:t>capture the production network</a:t>
            </a:r>
            <a:endParaRPr lang="en-US" sz="1800" dirty="0">
              <a:solidFill>
                <a:srgbClr val="480A8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5121" y="1142999"/>
            <a:ext cx="8229600" cy="1552575"/>
          </a:xfrm>
          <a:noFill/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The Network Capture technology allows for quick replication of the production environment in the virtual lab to facilitate planning, test of automated procedures, and conduct efficient operational pre-tests for services.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</p:txBody>
      </p:sp>
      <p:pic>
        <p:nvPicPr>
          <p:cNvPr id="8" name="Picture 7" descr="Juniper Rack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9572" y="3973902"/>
            <a:ext cx="1059078" cy="8542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3625" y="4814043"/>
            <a:ext cx="12282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Physical equipment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149" y="5650921"/>
            <a:ext cx="8086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4"/>
                </a:solidFill>
              </a:rPr>
              <a:t>Next-gen lab automation method, patented by Juniper, boosts operational efficiency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3376" y="3201384"/>
            <a:ext cx="126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Lab Environment</a:t>
            </a:r>
            <a:endParaRPr lang="en-US" sz="1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2943226" y="2649334"/>
            <a:ext cx="2439249" cy="1218903"/>
          </a:xfrm>
          <a:custGeom>
            <a:avLst/>
            <a:gdLst>
              <a:gd name="connsiteX0" fmla="*/ 0 w 795130"/>
              <a:gd name="connsiteY0" fmla="*/ 452230 h 482048"/>
              <a:gd name="connsiteX1" fmla="*/ 357808 w 795130"/>
              <a:gd name="connsiteY1" fmla="*/ 4970 h 482048"/>
              <a:gd name="connsiteX2" fmla="*/ 795130 w 795130"/>
              <a:gd name="connsiteY2" fmla="*/ 482048 h 482048"/>
              <a:gd name="connsiteX0" fmla="*/ 0 w 915219"/>
              <a:gd name="connsiteY0" fmla="*/ 496835 h 496835"/>
              <a:gd name="connsiteX1" fmla="*/ 477897 w 915219"/>
              <a:gd name="connsiteY1" fmla="*/ 2822 h 496835"/>
              <a:gd name="connsiteX2" fmla="*/ 915219 w 915219"/>
              <a:gd name="connsiteY2" fmla="*/ 479900 h 496835"/>
              <a:gd name="connsiteX0" fmla="*/ 132226 w 1047445"/>
              <a:gd name="connsiteY0" fmla="*/ 498883 h 593504"/>
              <a:gd name="connsiteX1" fmla="*/ 79649 w 1047445"/>
              <a:gd name="connsiteY1" fmla="*/ 511169 h 593504"/>
              <a:gd name="connsiteX2" fmla="*/ 610123 w 1047445"/>
              <a:gd name="connsiteY2" fmla="*/ 4870 h 593504"/>
              <a:gd name="connsiteX3" fmla="*/ 1047445 w 1047445"/>
              <a:gd name="connsiteY3" fmla="*/ 481948 h 593504"/>
              <a:gd name="connsiteX0" fmla="*/ 95357 w 1054819"/>
              <a:gd name="connsiteY0" fmla="*/ 598235 h 610063"/>
              <a:gd name="connsiteX1" fmla="*/ 87023 w 1054819"/>
              <a:gd name="connsiteY1" fmla="*/ 511169 h 610063"/>
              <a:gd name="connsiteX2" fmla="*/ 617497 w 1054819"/>
              <a:gd name="connsiteY2" fmla="*/ 4870 h 610063"/>
              <a:gd name="connsiteX3" fmla="*/ 1054819 w 1054819"/>
              <a:gd name="connsiteY3" fmla="*/ 481948 h 610063"/>
              <a:gd name="connsiteX0" fmla="*/ 0 w 967796"/>
              <a:gd name="connsiteY0" fmla="*/ 511169 h 511169"/>
              <a:gd name="connsiteX1" fmla="*/ 530474 w 967796"/>
              <a:gd name="connsiteY1" fmla="*/ 4870 h 511169"/>
              <a:gd name="connsiteX2" fmla="*/ 967796 w 967796"/>
              <a:gd name="connsiteY2" fmla="*/ 481948 h 511169"/>
              <a:gd name="connsiteX0" fmla="*/ 0 w 1024680"/>
              <a:gd name="connsiteY0" fmla="*/ 545260 h 545260"/>
              <a:gd name="connsiteX1" fmla="*/ 587358 w 1024680"/>
              <a:gd name="connsiteY1" fmla="*/ 9740 h 545260"/>
              <a:gd name="connsiteX2" fmla="*/ 1024680 w 1024680"/>
              <a:gd name="connsiteY2" fmla="*/ 486818 h 545260"/>
              <a:gd name="connsiteX0" fmla="*/ 0 w 943506"/>
              <a:gd name="connsiteY0" fmla="*/ 447248 h 483044"/>
              <a:gd name="connsiteX1" fmla="*/ 506184 w 943506"/>
              <a:gd name="connsiteY1" fmla="*/ 5966 h 483044"/>
              <a:gd name="connsiteX2" fmla="*/ 943506 w 943506"/>
              <a:gd name="connsiteY2" fmla="*/ 483044 h 483044"/>
              <a:gd name="connsiteX0" fmla="*/ 0 w 947371"/>
              <a:gd name="connsiteY0" fmla="*/ 464700 h 479554"/>
              <a:gd name="connsiteX1" fmla="*/ 510049 w 947371"/>
              <a:gd name="connsiteY1" fmla="*/ 2476 h 479554"/>
              <a:gd name="connsiteX2" fmla="*/ 947371 w 947371"/>
              <a:gd name="connsiteY2" fmla="*/ 479554 h 479554"/>
              <a:gd name="connsiteX0" fmla="*/ 0 w 989891"/>
              <a:gd name="connsiteY0" fmla="*/ 471572 h 527659"/>
              <a:gd name="connsiteX1" fmla="*/ 510049 w 989891"/>
              <a:gd name="connsiteY1" fmla="*/ 9348 h 527659"/>
              <a:gd name="connsiteX2" fmla="*/ 989891 w 989891"/>
              <a:gd name="connsiteY2" fmla="*/ 527659 h 52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891" h="527659">
                <a:moveTo>
                  <a:pt x="0" y="471572"/>
                </a:moveTo>
                <a:cubicBezTo>
                  <a:pt x="87023" y="372678"/>
                  <a:pt x="345067" y="0"/>
                  <a:pt x="510049" y="9348"/>
                </a:cubicBezTo>
                <a:cubicBezTo>
                  <a:pt x="675031" y="18696"/>
                  <a:pt x="915348" y="449803"/>
                  <a:pt x="989891" y="527659"/>
                </a:cubicBezTo>
              </a:path>
            </a:pathLst>
          </a:custGeom>
          <a:ln w="38100">
            <a:solidFill>
              <a:schemeClr val="accent4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38225" y="3059303"/>
            <a:ext cx="1981200" cy="2259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496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97"/>
          <a:stretch>
            <a:fillRect/>
          </a:stretch>
        </p:blipFill>
        <p:spPr>
          <a:xfrm>
            <a:off x="1096619" y="3143813"/>
            <a:ext cx="1849554" cy="20754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0251" y="2725134"/>
            <a:ext cx="1749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Production Environment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3349" y="3097673"/>
            <a:ext cx="145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Capture Application</a:t>
            </a:r>
            <a:endParaRPr lang="en-US" sz="12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4219" y="4309075"/>
            <a:ext cx="1620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Virtual networking lab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1941" y="2606722"/>
            <a:ext cx="1514902" cy="43673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M.uUXQp0mnr5j70BG7x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jUE.3oCkaujtM2AZyC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EURQbSFkiCTjTLv4Jz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4LSgm55U6WQS1xiE6T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eo7rMaFU.QHYpmVMzx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FiRRKJkEWLVSycrtDo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jezShWM0CSb9HqrSmb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kvR2OffUSB6jpf7utH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Mf3ABkR0qYsmtk1R_B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riqB7Zr0.wqLzEDYeH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wgnGYcwEe2pMX.Q89r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Yy28UGFUCo_7KXYz38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jeHjmQFkaUGO2XhGKq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VPFADg6Eqe0Un6PnSdc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wkw.dtF0S5pJJwh9Eb_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UnEzKidEm9SvjSvLvF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atyRJQdEiQ4ojyvMrU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aDocFYhk2LhHvDRV5Z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kxD2NFVEmJitVNgfoW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HOtN6KCkaT3a.VVJHH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uMwD5NH0Sj.nxEbapV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ZPJ5mPAUCakZd_MevB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n0dHEUFU2k15GPZa0t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uH25vEGUiguo656zcb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lMVSWgp0uyHm1hGaNc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q4Cm.jVkG1d7XpetKZ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M7iwN.jkGI3M8rYIm9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KjcRAmoUGmUBf3L_tEX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fLV.nnbUeZ1ByIpdKj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E3.f2AqU6bzd6pokRJ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Ks5xRYmkSXrtbkp3mT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ALHitJJESe601lAIC_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ZPJ5mPAUCakZd_MevB3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.AHvye.kKq70iPm_aB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Q1uXKBjk6LpqK5jEXm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Y_fcR4_0.NjR7JESEwf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kE9dxhv0qLzqRhIz7h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MxuysT_Uynknv1zUYe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ZuGrRCn0SGcJ7UYJrQx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XmMDrhy0yybB7Ut5UzU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cg4ysWFU6TWg2Alu7r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4ejuMPQEyBYhD6unUeh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_Vd0JwEUClJMaZInm8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ZPJ5mPAUCakZd_MevB3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z1ULeQrUi0KzlMx.4y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z2g9X6x0mfBPmMgpI5m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naVnPZnkC.IEZoo60Y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xRxvaTBUumbGMeR33L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rKRkgAC0iS9BakkdYS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PZkoMYSkCjmNU7EoSI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ZPJ5mPAUCakZd_MevB3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1VMzCB9Euq10wbZNisF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482Tg0MkaVAbdQOtGUZ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ZBATHZS0KhG3p0h1_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JWhpAS0EaCgklzu9UuH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Dadt1us0mHsLWrnv9x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K_CiwhNk2GSn4OFRDnI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35TosCqEagLyaYSA8l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o1nBFS9E6ULMdnqeyzg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NeP62HwESVaD9cedO4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6ihExlP0.T6JibpnC1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dFu7WtjE6mR5kCL9vXp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3EelBf0ihl1MkFolt2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agec6x5E2TkVPZlLjjz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SInPwZ1kOXOb_M2ZqL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a8Dd2l90m1Ni_PUnNLp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DCnD8eU0erRVjbpVdV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YFwSL6HEOt_z4e7A8ZI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iLuBms0m62X7jkTOU0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kXqfsWLUaOl2hV4.j26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C95Sb_2kqdBI9cs5ruR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uqPBcfhEGPdi3pTSW.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eKYR5G20Wl5vHM8wNG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Y325ZGzke6ROXdWxT24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6vCfRIIUiXM8t0LZY3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om5QG.Qkuv56hkV_bU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JWhpAS0EaCgklzu9UuH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T3e8KOSk6C3V1uLfcl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a8Dd2l90m1Ni_PUnNLpw"/>
</p:tagLst>
</file>

<file path=ppt/theme/theme1.xml><?xml version="1.0" encoding="utf-8"?>
<a:theme xmlns:a="http://schemas.openxmlformats.org/drawingml/2006/main" name="2012 SCTE Expo Mai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2 SCTE Expo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1526</Words>
  <Application>Microsoft Office PowerPoint</Application>
  <PresentationFormat>On-screen Show (4:3)</PresentationFormat>
  <Paragraphs>288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2012 SCTE Expo Main Slides</vt:lpstr>
      <vt:lpstr>2012 SCTE Expo Body Slides</vt:lpstr>
      <vt:lpstr>Custom Design</vt:lpstr>
      <vt:lpstr>think-cell Slide</vt:lpstr>
      <vt:lpstr>Juniper Networks</vt:lpstr>
      <vt:lpstr>Facing Cable Industry CHALLENGES</vt:lpstr>
      <vt:lpstr>Virtualization role on optimization lab test of SDN and automation</vt:lpstr>
      <vt:lpstr>  </vt:lpstr>
      <vt:lpstr>Sdn Principles</vt:lpstr>
      <vt:lpstr>SDN Example Service chaining in action</vt:lpstr>
      <vt:lpstr>  Step by step implementation</vt:lpstr>
      <vt:lpstr>Lab practices today Planning, deployment and maintenance </vt:lpstr>
      <vt:lpstr>Step 1 capture the production network</vt:lpstr>
      <vt:lpstr>Step 2 add tools and nodes to network capture</vt:lpstr>
      <vt:lpstr>Step 3 develop and test virtual services WITH VIRTUAL app Engine</vt:lpstr>
      <vt:lpstr>Step 4 Test and correct on virtual lab</vt:lpstr>
      <vt:lpstr>Step 5 add the Tested methods into production</vt:lpstr>
      <vt:lpstr>Slide 14</vt:lpstr>
      <vt:lpstr>Network Capture Tool</vt:lpstr>
      <vt:lpstr>Efficient planning, implementation and operation VIRTUAL NETWORKING LAB approach</vt:lpstr>
      <vt:lpstr>Service chaining model</vt:lpstr>
      <vt:lpstr>Slide 18</vt:lpstr>
      <vt:lpstr>More application cases</vt:lpstr>
      <vt:lpstr>From design to Test to implementation Smooth process flow</vt:lpstr>
      <vt:lpstr>virtual networking lab environment Architecture</vt:lpstr>
    </vt:vector>
  </TitlesOfParts>
  <Company>SCTE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Gabrielle Peters</dc:creator>
  <cp:lastModifiedBy>Pilar Somohano</cp:lastModifiedBy>
  <cp:revision>59</cp:revision>
  <dcterms:created xsi:type="dcterms:W3CDTF">2011-06-27T14:20:57Z</dcterms:created>
  <dcterms:modified xsi:type="dcterms:W3CDTF">2013-10-18T23:29:16Z</dcterms:modified>
</cp:coreProperties>
</file>